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0"/>
  </p:notesMasterIdLst>
  <p:handoutMasterIdLst>
    <p:handoutMasterId r:id="rId21"/>
  </p:handoutMasterIdLst>
  <p:sldIdLst>
    <p:sldId id="277" r:id="rId3"/>
    <p:sldId id="267" r:id="rId4"/>
    <p:sldId id="270" r:id="rId5"/>
    <p:sldId id="292" r:id="rId6"/>
    <p:sldId id="279" r:id="rId7"/>
    <p:sldId id="291" r:id="rId8"/>
    <p:sldId id="293" r:id="rId9"/>
    <p:sldId id="278" r:id="rId10"/>
    <p:sldId id="288" r:id="rId11"/>
    <p:sldId id="280" r:id="rId12"/>
    <p:sldId id="281" r:id="rId13"/>
    <p:sldId id="295" r:id="rId14"/>
    <p:sldId id="296" r:id="rId15"/>
    <p:sldId id="297" r:id="rId16"/>
    <p:sldId id="298" r:id="rId17"/>
    <p:sldId id="290" r:id="rId18"/>
    <p:sldId id="282"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578" autoAdjust="0"/>
  </p:normalViewPr>
  <p:slideViewPr>
    <p:cSldViewPr snapToGrid="0">
      <p:cViewPr varScale="1">
        <p:scale>
          <a:sx n="76" d="100"/>
          <a:sy n="76" d="100"/>
        </p:scale>
        <p:origin x="946" y="53"/>
      </p:cViewPr>
      <p:guideLst>
        <p:guide orient="horz" pos="2160"/>
        <p:guide pos="3840"/>
      </p:guideLst>
    </p:cSldViewPr>
  </p:slideViewPr>
  <p:notesTextViewPr>
    <p:cViewPr>
      <p:scale>
        <a:sx n="100" d="100"/>
        <a:sy n="100" d="100"/>
      </p:scale>
      <p:origin x="0" y="0"/>
    </p:cViewPr>
  </p:notesTextViewPr>
  <p:notesViewPr>
    <p:cSldViewPr snapToGrid="0">
      <p:cViewPr varScale="1">
        <p:scale>
          <a:sx n="57" d="100"/>
          <a:sy n="57" d="100"/>
        </p:scale>
        <p:origin x="120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16530BD0-9980-4040-8DB4-83A0DF9A4C8C}" type="datetimeFigureOut">
              <a:rPr lang="nl-NL" smtClean="0"/>
              <a:pPr>
                <a:defRPr/>
              </a:pPr>
              <a:t>22-6-2016</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mbria" panose="02040503050406030204" pitchFamily="18" charset="0"/>
              </a:defRPr>
            </a:lvl1pPr>
          </a:lstStyle>
          <a:p>
            <a:fld id="{A2C37AD8-AA85-4A25-B3CC-B38569F5EF98}" type="slidenum">
              <a:rPr lang="nl-NL" smtClean="0"/>
              <a:pPr/>
              <a:t>‹nr.›</a:t>
            </a:fld>
            <a:endParaRPr lang="nl-NL" dirty="0"/>
          </a:p>
        </p:txBody>
      </p:sp>
    </p:spTree>
    <p:extLst>
      <p:ext uri="{BB962C8B-B14F-4D97-AF65-F5344CB8AC3E}">
        <p14:creationId xmlns:p14="http://schemas.microsoft.com/office/powerpoint/2010/main" val="2866088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39F3A89F-0C5F-401B-8703-37355CF4F7DE}" type="datetimeFigureOut">
              <a:rPr lang="nl-NL" noProof="0" smtClean="0"/>
              <a:pPr>
                <a:defRPr/>
              </a:pPr>
              <a:t>22-6-2016</a:t>
            </a:fld>
            <a:endParaRPr lang="nl-NL" noProof="0"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nl-NL" noProof="0" dirty="0"/>
          </a:p>
        </p:txBody>
      </p:sp>
      <p:sp>
        <p:nvSpPr>
          <p:cNvPr id="5" name="Tijdelijke aanduiding voor notities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nl-NL" noProof="0" dirty="0"/>
              <a:t>Klik om de modelstijlen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mbria" panose="02040503050406030204" pitchFamily="18" charset="0"/>
              </a:defRPr>
            </a:lvl1pPr>
          </a:lstStyle>
          <a:p>
            <a:fld id="{44567202-3E4F-426F-966B-27CC87E73390}" type="slidenum">
              <a:rPr lang="nl-NL" noProof="0" smtClean="0"/>
              <a:pPr/>
              <a:t>‹nr.›</a:t>
            </a:fld>
            <a:endParaRPr lang="nl-NL" noProof="0" dirty="0"/>
          </a:p>
        </p:txBody>
      </p:sp>
    </p:spTree>
    <p:extLst>
      <p:ext uri="{BB962C8B-B14F-4D97-AF65-F5344CB8AC3E}">
        <p14:creationId xmlns:p14="http://schemas.microsoft.com/office/powerpoint/2010/main" val="35358659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230600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Desktop applicatie ontwikkeld in Electron</a:t>
            </a:r>
            <a:r>
              <a:rPr lang="pt-PT" baseline="0" dirty="0"/>
              <a:t> (Node.JS, gemak ervan uitleggen: view in html, werking in javascript, npm modules). </a:t>
            </a:r>
          </a:p>
          <a:p>
            <a:r>
              <a:rPr lang="pt-PT" baseline="0" dirty="0"/>
              <a:t>Input, eigenlijk form, aanvaard momenteel 2 velden: baud rate (snelheid waarop data binnenkomt) en seriele poort (COM-poort). In de toekomst kan URL gebruikt worden om naar third party dashboard te publishen. </a:t>
            </a:r>
          </a:p>
          <a:p>
            <a:r>
              <a:rPr lang="pt-PT" baseline="0" dirty="0"/>
              <a:t>Groene knop start met publishen (opent seriele poort), rode knop sluit de poort opnieuw. Onderaan komt de laatst gepublishte string.</a:t>
            </a:r>
            <a:endParaRPr lang="pt-PT" dirty="0"/>
          </a:p>
        </p:txBody>
      </p:sp>
    </p:spTree>
    <p:extLst>
      <p:ext uri="{BB962C8B-B14F-4D97-AF65-F5344CB8AC3E}">
        <p14:creationId xmlns:p14="http://schemas.microsoft.com/office/powerpoint/2010/main" val="123533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Webapplicatie geschreven in AngularJS. Wanneer</a:t>
            </a:r>
            <a:r>
              <a:rPr lang="pt-PT" baseline="0" dirty="0"/>
              <a:t> naar applicatie wordt gegaan komt men terecht op index. Hier is een modal login en register venster, waar account kan worden aangemaakt of ingelogd kan worden.</a:t>
            </a:r>
          </a:p>
          <a:p>
            <a:r>
              <a:rPr lang="pt-PT" baseline="0" dirty="0"/>
              <a:t>Registreren aan de hand van username, paswoord en device id. Als succesvol geregistreerd of ingelogd, komt men meteen terecht op het dashboard.</a:t>
            </a:r>
            <a:endParaRPr lang="pt-PT" dirty="0"/>
          </a:p>
        </p:txBody>
      </p:sp>
    </p:spTree>
    <p:extLst>
      <p:ext uri="{BB962C8B-B14F-4D97-AF65-F5344CB8AC3E}">
        <p14:creationId xmlns:p14="http://schemas.microsoft.com/office/powerpoint/2010/main" val="52283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Dashboard: home screen.</a:t>
            </a:r>
            <a:r>
              <a:rPr lang="pt-PT" baseline="0" dirty="0"/>
              <a:t> Voor het menu en toolbar bootstrap gebruikt.</a:t>
            </a:r>
            <a:r>
              <a:rPr lang="pt-PT" dirty="0"/>
              <a:t> Alle data (laatste</a:t>
            </a:r>
            <a:r>
              <a:rPr lang="pt-PT" baseline="0" dirty="0"/>
              <a:t> 25 punten)</a:t>
            </a:r>
            <a:r>
              <a:rPr lang="pt-PT" dirty="0"/>
              <a:t> wordt hier getoond</a:t>
            </a:r>
            <a:r>
              <a:rPr lang="pt-PT" baseline="0" dirty="0"/>
              <a:t> in 1 grafiek. X-as is tijd, Y-as waarden. Muis over gaan, per datapunt wordt getoond wat waardes zijn.</a:t>
            </a:r>
          </a:p>
          <a:p>
            <a:r>
              <a:rPr lang="pt-PT" baseline="0" dirty="0"/>
              <a:t>Probleem: elke waarde aparte schaal dus wordt slecht gevisualiseerd. Hiervoor aparte pagina charts, waar alle charts apart worden getoond. Ook hier bij mouse-over: waardes van data. Deze charts geimplementeerd aan de hand van library genaam angular-chart.js, die data aanvaard in array. Alle data wordt dus in aparte arrays gestoken vooraleer gevisualiseerd te worden. </a:t>
            </a:r>
          </a:p>
          <a:p>
            <a:r>
              <a:rPr lang="pt-PT" baseline="0" dirty="0"/>
              <a:t>Ook nuttig voor volgende pagina: tables. Hier is een grote tabel met alle historic data te zien. </a:t>
            </a:r>
            <a:endParaRPr lang="pt-PT" dirty="0"/>
          </a:p>
        </p:txBody>
      </p:sp>
    </p:spTree>
    <p:extLst>
      <p:ext uri="{BB962C8B-B14F-4D97-AF65-F5344CB8AC3E}">
        <p14:creationId xmlns:p14="http://schemas.microsoft.com/office/powerpoint/2010/main" val="222492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baseline="0" dirty="0"/>
              <a:t>Hiervoor aparte pagina charts, waar alle charts apart worden getoond. Ook hier bij mouse-over: waardes van data. Deze charts geimplementeerd aan de hand van library genaam angular-chart.js, die data aanvaard in array. Alle data wordt dus direct na parsing in aparte arrays gestoken vooraleer gevisualiseerd te worden. </a:t>
            </a:r>
            <a:endParaRPr lang="pt-PT" dirty="0"/>
          </a:p>
        </p:txBody>
      </p:sp>
    </p:spTree>
    <p:extLst>
      <p:ext uri="{BB962C8B-B14F-4D97-AF65-F5344CB8AC3E}">
        <p14:creationId xmlns:p14="http://schemas.microsoft.com/office/powerpoint/2010/main" val="130358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baseline="0" dirty="0"/>
              <a:t>Ook nuttig voor volgende pagina: tables. Hier is een grote tabel met alle historic data van uw device chronologisch te zien.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pt-PT" baseline="0" dirty="0"/>
              <a:t>Terzijde ook mobile support toelichten, wanneer klein scherm gedetecteerd wordt, verschijnt een uitklapbaar menu waar alles beschikbaar is.</a:t>
            </a:r>
          </a:p>
          <a:p>
            <a:r>
              <a:rPr lang="pt-PT" baseline="0" dirty="0"/>
              <a:t>Elke kolom benoemen, temperatuur opgeslagen in Kelvin. Telkens timestamp opnieuw vermeld.</a:t>
            </a:r>
          </a:p>
          <a:p>
            <a:r>
              <a:rPr lang="pt-PT" baseline="0" dirty="0"/>
              <a:t>Coordinaten ook te zien, als deze aanwezig zijn is er volgende pagina beschikbaar.</a:t>
            </a:r>
            <a:endParaRPr lang="pt-PT" dirty="0"/>
          </a:p>
        </p:txBody>
      </p:sp>
    </p:spTree>
    <p:extLst>
      <p:ext uri="{BB962C8B-B14F-4D97-AF65-F5344CB8AC3E}">
        <p14:creationId xmlns:p14="http://schemas.microsoft.com/office/powerpoint/2010/main" val="3428259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baseline="0" dirty="0"/>
              <a:t>In places wordt voor elke locatie waar coordinaten van doorgegeven zijn een marker geplaatst in een Google Map. Hiervoor niet enkel laatse 25 punten zodat de gehele route vastgelegd kan worden. Alle markers worden via polyline verbonden om deze route nog duidelijker te maken. </a:t>
            </a:r>
            <a:endParaRPr lang="pt-PT" dirty="0"/>
          </a:p>
        </p:txBody>
      </p:sp>
    </p:spTree>
    <p:extLst>
      <p:ext uri="{BB962C8B-B14F-4D97-AF65-F5344CB8AC3E}">
        <p14:creationId xmlns:p14="http://schemas.microsoft.com/office/powerpoint/2010/main" val="368853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PT"/>
          </a:p>
        </p:txBody>
      </p:sp>
    </p:spTree>
    <p:extLst>
      <p:ext uri="{BB962C8B-B14F-4D97-AF65-F5344CB8AC3E}">
        <p14:creationId xmlns:p14="http://schemas.microsoft.com/office/powerpoint/2010/main" val="279508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Uitbreidingen</a:t>
            </a:r>
            <a:r>
              <a:rPr lang="pt-PT" baseline="0" dirty="0"/>
              <a:t> voor de applicatie uitleggen. Voordeel van parsen in frontend is dat dynamische parser geimplementeerd kan worden. Mockup voorgesteld in settings pagina zoals figuur. Aanduiden welke sensors aanwezig zijn, de grootte in bytes van elke waarde en de positie van deze waarde in de string. Zo kan het dashboard voor meer en meer doeleinden gebruikt worden. </a:t>
            </a:r>
          </a:p>
          <a:p>
            <a:r>
              <a:rPr lang="pt-PT" baseline="0" dirty="0"/>
              <a:t>Hier hoort ook ondersteuning bij voor meer draadloze Internet of Things netwerken zoals het LoRa-netwerk en het SIGFOX netwerk aan de hand van modules.</a:t>
            </a:r>
          </a:p>
          <a:p>
            <a:r>
              <a:rPr lang="pt-PT" baseline="0" dirty="0"/>
              <a:t>*Eentje laten zien* deze kan op gateway gevestigd worden. </a:t>
            </a:r>
            <a:endParaRPr lang="pt-PT" dirty="0"/>
          </a:p>
        </p:txBody>
      </p:sp>
    </p:spTree>
    <p:extLst>
      <p:ext uri="{BB962C8B-B14F-4D97-AF65-F5344CB8AC3E}">
        <p14:creationId xmlns:p14="http://schemas.microsoft.com/office/powerpoint/2010/main" val="213454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Situering uitleggen:</a:t>
            </a:r>
            <a:r>
              <a:rPr lang="pt-PT" baseline="0" dirty="0"/>
              <a:t> - Universiteit Antwerpen, onderzoekgsroep elektronica-ict, embedded systemen met low power communicatie</a:t>
            </a:r>
          </a:p>
          <a:p>
            <a:r>
              <a:rPr lang="pt-PT" baseline="0" dirty="0"/>
              <a:t>	         - OCTA-Connect: Gateway verzenden/ontvangen, sensoren aansluiten, communicatie DASH7/LoRa/SIGFOX, bpost doos op autos (bron van data hier)</a:t>
            </a:r>
            <a:endParaRPr lang="pt-PT" dirty="0"/>
          </a:p>
        </p:txBody>
      </p:sp>
    </p:spTree>
    <p:extLst>
      <p:ext uri="{BB962C8B-B14F-4D97-AF65-F5344CB8AC3E}">
        <p14:creationId xmlns:p14="http://schemas.microsoft.com/office/powerpoint/2010/main" val="34951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Niet bezig met high-level</a:t>
            </a:r>
            <a:r>
              <a:rPr lang="pt-PT" baseline="0" dirty="0"/>
              <a:t> programming dus app ontwikkelen die distributable is:</a:t>
            </a:r>
          </a:p>
          <a:p>
            <a:r>
              <a:rPr lang="pt-PT" baseline="0" dirty="0"/>
              <a:t>	- Gateway data binnen van sensoren, aansluiten via UART aan PC, PC stuurt door naar database, dashboard haalt data weer op, visualiseert ze. Authenticatie via device id cruciaal</a:t>
            </a:r>
            <a:endParaRPr lang="pt-PT" dirty="0"/>
          </a:p>
        </p:txBody>
      </p:sp>
    </p:spTree>
    <p:extLst>
      <p:ext uri="{BB962C8B-B14F-4D97-AF65-F5344CB8AC3E}">
        <p14:creationId xmlns:p14="http://schemas.microsoft.com/office/powerpoint/2010/main" val="25444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Beginnen met begin: desktop app. In rood aangeduid wat niet behandeld</a:t>
            </a:r>
            <a:r>
              <a:rPr lang="pt-PT" baseline="0" dirty="0"/>
              <a:t> is.</a:t>
            </a:r>
            <a:r>
              <a:rPr lang="pt-PT" dirty="0"/>
              <a:t> Geschreven in JavaScript</a:t>
            </a:r>
            <a:r>
              <a:rPr lang="pt-PT" baseline="0" dirty="0"/>
              <a:t> met Electron, modules serialport en mqtt die poort open zetten, een datastream binnenkrijgen en direct publishen naar MQTT broker.</a:t>
            </a:r>
            <a:endParaRPr lang="pt-PT" dirty="0"/>
          </a:p>
        </p:txBody>
      </p:sp>
    </p:spTree>
    <p:extLst>
      <p:ext uri="{BB962C8B-B14F-4D97-AF65-F5344CB8AC3E}">
        <p14:creationId xmlns:p14="http://schemas.microsoft.com/office/powerpoint/2010/main" val="138399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Backend subscribet</a:t>
            </a:r>
            <a:r>
              <a:rPr lang="pt-PT" baseline="0" dirty="0"/>
              <a:t> op MQTT topic, pusht ze rauw naar de database per datapunt en zet er timestamp bij. Device id wordt uit string gehaald en zet het er eveneens bij.</a:t>
            </a:r>
          </a:p>
          <a:p>
            <a:r>
              <a:rPr lang="pt-PT" baseline="0" dirty="0"/>
              <a:t>Express voor routing: data wordt opgehaald uit database zodat opgevraagd kan worden in frontend. </a:t>
            </a:r>
          </a:p>
          <a:p>
            <a:r>
              <a:rPr lang="pt-PT" baseline="0" dirty="0"/>
              <a:t>Web-app wordt ook gehost op backend; authenticatie hier geimplementeerd. Via passport, node.js module, lokale authenticatie via username en paswoord. Alternatief = Oauth (facebook, twitter)</a:t>
            </a:r>
          </a:p>
        </p:txBody>
      </p:sp>
    </p:spTree>
    <p:extLst>
      <p:ext uri="{BB962C8B-B14F-4D97-AF65-F5344CB8AC3E}">
        <p14:creationId xmlns:p14="http://schemas.microsoft.com/office/powerpoint/2010/main" val="5451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Database = non-relationeel,</a:t>
            </a:r>
            <a:r>
              <a:rPr lang="pt-PT" baseline="0" dirty="0"/>
              <a:t> MongoDB. Alternatief = SQL, data in tabellen plaatsen, maar is minder scalable en mongodb werkt beter met node.js e.d.</a:t>
            </a:r>
          </a:p>
          <a:p>
            <a:r>
              <a:rPr lang="pt-PT" baseline="0" dirty="0"/>
              <a:t>MongoDB slaat data op in BSON vorm, gelijkaardig met JSON. Elk datapunt in apart object binnen collectie met 3 velden, rauw zodat parser later dynamisch geimplementeerd kan worden.</a:t>
            </a:r>
          </a:p>
          <a:p>
            <a:r>
              <a:rPr lang="pt-PT" baseline="0" dirty="0"/>
              <a:t>2 collecties, 1 voor data en 1 voor users. Elke user = apart object, met 5 velden (user,pass,name,email,deviceid). Paswoord = geencrypteerd dus opgeslagen als hash om op backend gedecrypteerd.</a:t>
            </a:r>
            <a:endParaRPr lang="pt-PT" dirty="0"/>
          </a:p>
        </p:txBody>
      </p:sp>
    </p:spTree>
    <p:extLst>
      <p:ext uri="{BB962C8B-B14F-4D97-AF65-F5344CB8AC3E}">
        <p14:creationId xmlns:p14="http://schemas.microsoft.com/office/powerpoint/2010/main" val="345161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Webapplicatie overal</a:t>
            </a:r>
            <a:r>
              <a:rPr lang="pt-PT" baseline="0" dirty="0"/>
              <a:t> beschikbaar, geschreven in Angular, dus werking aan de hand van controller. </a:t>
            </a:r>
          </a:p>
          <a:p>
            <a:r>
              <a:rPr lang="pt-PT" baseline="0" dirty="0"/>
              <a:t>Hier gebeurt de registratie en login. Wanneer succesvol ingelogd: dashboard met alle data op 1 plek. Data wordt opgehaald met HTTP request en ontleed in controller.</a:t>
            </a:r>
          </a:p>
          <a:p>
            <a:r>
              <a:rPr lang="pt-PT" baseline="0" dirty="0"/>
              <a:t>Gevisualiseerd in grafieken en tabellen, inclusief de historic data. Alle data is persoonlijk aangezien elk datapunt met een deviceid aan een account wordt gekoppeld.</a:t>
            </a:r>
          </a:p>
        </p:txBody>
      </p:sp>
    </p:spTree>
    <p:extLst>
      <p:ext uri="{BB962C8B-B14F-4D97-AF65-F5344CB8AC3E}">
        <p14:creationId xmlns:p14="http://schemas.microsoft.com/office/powerpoint/2010/main" val="23090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PT"/>
          </a:p>
        </p:txBody>
      </p:sp>
    </p:spTree>
    <p:extLst>
      <p:ext uri="{BB962C8B-B14F-4D97-AF65-F5344CB8AC3E}">
        <p14:creationId xmlns:p14="http://schemas.microsoft.com/office/powerpoint/2010/main" val="1619027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hoek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hthoek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dirty="0"/>
              <a:t>Kort hardware toelichten;</a:t>
            </a:r>
            <a:r>
              <a:rPr lang="pt-PT" baseline="0" dirty="0"/>
              <a:t> tijdens ontwikkeling eerst een Arduino Uno gebruikt om dummy data te genereren afkomstig uit lichtsensor. Data wordt op andere manier doorgegeven door gateway dus moest vervangen worden door Giant Gecko, development board waaraan een DASH7 module hing ontwikkeld door UA zelf. Kreeg data binnen van bpost doos met sensors.</a:t>
            </a:r>
          </a:p>
          <a:p>
            <a:r>
              <a:rPr lang="pt-PT" baseline="0" dirty="0"/>
              <a:t>Uiteindelijk OCTA gateway gebruiken, maar data wordt op zelfde manier doorgegeven als Gecko. Enkel DASH7 geimplementeerd, data komt binnen volgens pakketje.</a:t>
            </a:r>
          </a:p>
          <a:p>
            <a:r>
              <a:rPr lang="pt-PT" baseline="0" dirty="0"/>
              <a:t>Pakketje kort uitleggen: belangrijkste is device id en payload waarin data zit. Wordt ontleed en geparsed in frontend.</a:t>
            </a:r>
            <a:endParaRPr lang="pt-PT" dirty="0"/>
          </a:p>
        </p:txBody>
      </p:sp>
    </p:spTree>
    <p:extLst>
      <p:ext uri="{BB962C8B-B14F-4D97-AF65-F5344CB8AC3E}">
        <p14:creationId xmlns:p14="http://schemas.microsoft.com/office/powerpoint/2010/main" val="4086664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hthoek 7"/>
          <p:cNvSpPr/>
          <p:nvPr/>
        </p:nvSpPr>
        <p:spPr>
          <a:xfrm>
            <a:off x="0" y="5888038"/>
            <a:ext cx="12192000" cy="111125"/>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5" name="Rechthoek 8"/>
          <p:cNvSpPr/>
          <p:nvPr/>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2" name="Titel 1"/>
          <p:cNvSpPr>
            <a:spLocks noGrp="1"/>
          </p:cNvSpPr>
          <p:nvPr>
            <p:ph type="ctrTitle"/>
          </p:nvPr>
        </p:nvSpPr>
        <p:spPr>
          <a:xfrm>
            <a:off x="1066800" y="2606040"/>
            <a:ext cx="10058400" cy="2743200"/>
          </a:xfrm>
        </p:spPr>
        <p:txBody>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nl-NL" noProof="0"/>
              <a:t>Klik om de stijl te bewerken</a:t>
            </a:r>
            <a:endParaRPr lang="nl-NL" noProof="0" dirty="0"/>
          </a:p>
        </p:txBody>
      </p:sp>
      <p:sp>
        <p:nvSpPr>
          <p:cNvPr id="3" name="Ondertitel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noProof="0"/>
              <a:t>Klik om de ondertitelstijl van het model te bewerken</a:t>
            </a:r>
            <a:endParaRPr lang="nl-NL" noProof="0" dirty="0"/>
          </a:p>
        </p:txBody>
      </p:sp>
    </p:spTree>
    <p:extLst>
      <p:ext uri="{BB962C8B-B14F-4D97-AF65-F5344CB8AC3E}">
        <p14:creationId xmlns:p14="http://schemas.microsoft.com/office/powerpoint/2010/main" val="421760183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Klik om de stijl te bewerken</a:t>
            </a:r>
            <a:endParaRPr lang="nl-NL" noProof="0" dirty="0"/>
          </a:p>
        </p:txBody>
      </p:sp>
      <p:sp>
        <p:nvSpPr>
          <p:cNvPr id="3" name="Tijdelijke aanduiding voor verticale tekst 2"/>
          <p:cNvSpPr>
            <a:spLocks noGrp="1"/>
          </p:cNvSpPr>
          <p:nvPr>
            <p:ph type="body" orient="vert" idx="1"/>
          </p:nvPr>
        </p:nvSpPr>
        <p:spPr/>
        <p:txBody>
          <a:bodyPr vert="eaVert"/>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datum 3"/>
          <p:cNvSpPr>
            <a:spLocks noGrp="1"/>
          </p:cNvSpPr>
          <p:nvPr>
            <p:ph type="dt" sz="half" idx="10"/>
          </p:nvPr>
        </p:nvSpPr>
        <p:spPr/>
        <p:txBody>
          <a:bodyPr/>
          <a:lstStyle>
            <a:lvl1pPr>
              <a:defRPr/>
            </a:lvl1pPr>
          </a:lstStyle>
          <a:p>
            <a:pPr>
              <a:defRPr/>
            </a:pPr>
            <a:endParaRPr lang="nl-NL" noProof="0" dirty="0"/>
          </a:p>
        </p:txBody>
      </p:sp>
      <p:sp>
        <p:nvSpPr>
          <p:cNvPr id="5" name="Tijdelijke aanduiding voor voettekst 4"/>
          <p:cNvSpPr>
            <a:spLocks noGrp="1"/>
          </p:cNvSpPr>
          <p:nvPr>
            <p:ph type="ftr" sz="quarter" idx="11"/>
          </p:nvPr>
        </p:nvSpPr>
        <p:spPr/>
        <p:txBody>
          <a:bodyPr/>
          <a:lstStyle>
            <a:lvl1pPr>
              <a:defRPr/>
            </a:lvl1pPr>
          </a:lstStyle>
          <a:p>
            <a:pPr>
              <a:defRPr/>
            </a:pPr>
            <a:endParaRPr lang="nl-NL" noProof="0" dirty="0"/>
          </a:p>
        </p:txBody>
      </p:sp>
      <p:sp>
        <p:nvSpPr>
          <p:cNvPr id="6" name="Tijdelijke aanduiding voor dianummer 5"/>
          <p:cNvSpPr>
            <a:spLocks noGrp="1"/>
          </p:cNvSpPr>
          <p:nvPr>
            <p:ph type="sldNum" sz="quarter" idx="12"/>
          </p:nvPr>
        </p:nvSpPr>
        <p:spPr/>
        <p:txBody>
          <a:bodyPr/>
          <a:lstStyle>
            <a:lvl1pPr>
              <a:defRPr/>
            </a:lvl1pPr>
          </a:lstStyle>
          <a:p>
            <a:fld id="{190E6F7E-350A-420B-B614-ED17F208EA56}" type="slidenum">
              <a:rPr lang="nl-NL" noProof="0" smtClean="0"/>
              <a:pPr/>
              <a:t>‹nr.›</a:t>
            </a:fld>
            <a:endParaRPr lang="nl-NL" noProof="0" dirty="0"/>
          </a:p>
        </p:txBody>
      </p:sp>
    </p:spTree>
    <p:extLst>
      <p:ext uri="{BB962C8B-B14F-4D97-AF65-F5344CB8AC3E}">
        <p14:creationId xmlns:p14="http://schemas.microsoft.com/office/powerpoint/2010/main" val="94973084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525000" y="382230"/>
            <a:ext cx="1371600" cy="5561369"/>
          </a:xfrm>
        </p:spPr>
        <p:txBody>
          <a:bodyPr vert="eaVert"/>
          <a:lstStyle/>
          <a:p>
            <a:r>
              <a:rPr lang="nl-NL" noProof="0"/>
              <a:t>Klik om de stijl te bewerken</a:t>
            </a:r>
            <a:endParaRPr lang="nl-NL" noProof="0" dirty="0"/>
          </a:p>
        </p:txBody>
      </p:sp>
      <p:sp>
        <p:nvSpPr>
          <p:cNvPr id="3" name="Tijdelijke aanduiding voor verticale tekst 2"/>
          <p:cNvSpPr>
            <a:spLocks noGrp="1"/>
          </p:cNvSpPr>
          <p:nvPr>
            <p:ph type="body" orient="vert" idx="1"/>
          </p:nvPr>
        </p:nvSpPr>
        <p:spPr>
          <a:xfrm>
            <a:off x="1295400" y="382230"/>
            <a:ext cx="7863840" cy="5561370"/>
          </a:xfrm>
        </p:spPr>
        <p:txBody>
          <a:bodyPr vert="eaVert"/>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datum 3"/>
          <p:cNvSpPr>
            <a:spLocks noGrp="1"/>
          </p:cNvSpPr>
          <p:nvPr>
            <p:ph type="dt" sz="half" idx="10"/>
          </p:nvPr>
        </p:nvSpPr>
        <p:spPr/>
        <p:txBody>
          <a:bodyPr/>
          <a:lstStyle>
            <a:lvl1pPr>
              <a:defRPr/>
            </a:lvl1pPr>
          </a:lstStyle>
          <a:p>
            <a:pPr>
              <a:defRPr/>
            </a:pPr>
            <a:endParaRPr lang="nl-NL" noProof="0" dirty="0"/>
          </a:p>
        </p:txBody>
      </p:sp>
      <p:sp>
        <p:nvSpPr>
          <p:cNvPr id="5" name="Tijdelijke aanduiding voor voettekst 4"/>
          <p:cNvSpPr>
            <a:spLocks noGrp="1"/>
          </p:cNvSpPr>
          <p:nvPr>
            <p:ph type="ftr" sz="quarter" idx="11"/>
          </p:nvPr>
        </p:nvSpPr>
        <p:spPr/>
        <p:txBody>
          <a:bodyPr/>
          <a:lstStyle>
            <a:lvl1pPr>
              <a:defRPr/>
            </a:lvl1pPr>
          </a:lstStyle>
          <a:p>
            <a:pPr>
              <a:defRPr/>
            </a:pPr>
            <a:endParaRPr lang="nl-NL" noProof="0" dirty="0"/>
          </a:p>
        </p:txBody>
      </p:sp>
      <p:sp>
        <p:nvSpPr>
          <p:cNvPr id="6" name="Tijdelijke aanduiding voor dianummer 5"/>
          <p:cNvSpPr>
            <a:spLocks noGrp="1"/>
          </p:cNvSpPr>
          <p:nvPr>
            <p:ph type="sldNum" sz="quarter" idx="12"/>
          </p:nvPr>
        </p:nvSpPr>
        <p:spPr/>
        <p:txBody>
          <a:bodyPr/>
          <a:lstStyle>
            <a:lvl1pPr>
              <a:defRPr/>
            </a:lvl1pPr>
          </a:lstStyle>
          <a:p>
            <a:fld id="{2C0527F7-72D1-439B-A1B1-EA386FE65BC7}" type="slidenum">
              <a:rPr lang="nl-NL" noProof="0" smtClean="0"/>
              <a:pPr/>
              <a:t>‹nr.›</a:t>
            </a:fld>
            <a:endParaRPr lang="nl-NL" noProof="0" dirty="0"/>
          </a:p>
        </p:txBody>
      </p:sp>
    </p:spTree>
    <p:extLst>
      <p:ext uri="{BB962C8B-B14F-4D97-AF65-F5344CB8AC3E}">
        <p14:creationId xmlns:p14="http://schemas.microsoft.com/office/powerpoint/2010/main" val="324687336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Klik om de stijl te bewerken</a:t>
            </a:r>
            <a:endParaRPr lang="nl-NL" noProof="0" dirty="0"/>
          </a:p>
        </p:txBody>
      </p:sp>
      <p:sp>
        <p:nvSpPr>
          <p:cNvPr id="3" name="Tijdelijke aanduiding voor inhoud 2"/>
          <p:cNvSpPr>
            <a:spLocks noGrp="1"/>
          </p:cNvSpPr>
          <p:nvPr>
            <p:ph idx="1"/>
          </p:nvPr>
        </p:nvSpPr>
        <p:spPr/>
        <p:txBody>
          <a:body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datum 3"/>
          <p:cNvSpPr>
            <a:spLocks noGrp="1"/>
          </p:cNvSpPr>
          <p:nvPr>
            <p:ph type="dt" sz="half" idx="10"/>
          </p:nvPr>
        </p:nvSpPr>
        <p:spPr/>
        <p:txBody>
          <a:bodyPr/>
          <a:lstStyle>
            <a:lvl1pPr>
              <a:defRPr/>
            </a:lvl1pPr>
          </a:lstStyle>
          <a:p>
            <a:pPr>
              <a:defRPr/>
            </a:pPr>
            <a:endParaRPr lang="nl-NL" noProof="0" dirty="0"/>
          </a:p>
        </p:txBody>
      </p:sp>
      <p:sp>
        <p:nvSpPr>
          <p:cNvPr id="5" name="Tijdelijke aanduiding voor voettekst 4"/>
          <p:cNvSpPr>
            <a:spLocks noGrp="1"/>
          </p:cNvSpPr>
          <p:nvPr>
            <p:ph type="ftr" sz="quarter" idx="11"/>
          </p:nvPr>
        </p:nvSpPr>
        <p:spPr/>
        <p:txBody>
          <a:bodyPr/>
          <a:lstStyle>
            <a:lvl1pPr>
              <a:defRPr/>
            </a:lvl1pPr>
          </a:lstStyle>
          <a:p>
            <a:pPr>
              <a:defRPr/>
            </a:pPr>
            <a:endParaRPr lang="nl-NL" noProof="0" dirty="0"/>
          </a:p>
        </p:txBody>
      </p:sp>
      <p:sp>
        <p:nvSpPr>
          <p:cNvPr id="6" name="Tijdelijke aanduiding voor dianummer 5"/>
          <p:cNvSpPr>
            <a:spLocks noGrp="1"/>
          </p:cNvSpPr>
          <p:nvPr>
            <p:ph type="sldNum" sz="quarter" idx="12"/>
          </p:nvPr>
        </p:nvSpPr>
        <p:spPr/>
        <p:txBody>
          <a:bodyPr/>
          <a:lstStyle>
            <a:lvl1pPr>
              <a:defRPr/>
            </a:lvl1pPr>
          </a:lstStyle>
          <a:p>
            <a:fld id="{D656E06C-3318-40B0-BAF0-1E9420FE3A80}" type="slidenum">
              <a:rPr lang="nl-NL" noProof="0" smtClean="0"/>
              <a:pPr/>
              <a:t>‹nr.›</a:t>
            </a:fld>
            <a:endParaRPr lang="nl-NL" noProof="0" dirty="0"/>
          </a:p>
        </p:txBody>
      </p:sp>
    </p:spTree>
    <p:extLst>
      <p:ext uri="{BB962C8B-B14F-4D97-AF65-F5344CB8AC3E}">
        <p14:creationId xmlns:p14="http://schemas.microsoft.com/office/powerpoint/2010/main" val="336788391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pic>
        <p:nvPicPr>
          <p:cNvPr id="4" name="Afbeelding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hidden">
          <a:xfrm>
            <a:off x="7753350" y="0"/>
            <a:ext cx="443547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hoek 8"/>
          <p:cNvSpPr/>
          <p:nvPr/>
        </p:nvSpPr>
        <p:spPr>
          <a:xfrm>
            <a:off x="7707313" y="0"/>
            <a:ext cx="53975"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6" name="Rechthoek 10"/>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2" name="Titel 1"/>
          <p:cNvSpPr>
            <a:spLocks noGrp="1"/>
          </p:cNvSpPr>
          <p:nvPr>
            <p:ph type="title"/>
          </p:nvPr>
        </p:nvSpPr>
        <p:spPr>
          <a:xfrm>
            <a:off x="1066800" y="1565829"/>
            <a:ext cx="5943600" cy="4114800"/>
          </a:xfrm>
        </p:spPr>
        <p:txBody>
          <a:bodyPr/>
          <a:lstStyle>
            <a:lvl1pPr>
              <a:lnSpc>
                <a:spcPct val="80000"/>
              </a:lnSpc>
              <a:defRPr sz="5400">
                <a:effectLst>
                  <a:outerShdw blurRad="38100" dist="25400" dir="18900000" algn="bl" rotWithShape="0">
                    <a:schemeClr val="bg1">
                      <a:alpha val="80000"/>
                    </a:schemeClr>
                  </a:outerShdw>
                </a:effectLst>
              </a:defRPr>
            </a:lvl1pPr>
          </a:lstStyle>
          <a:p>
            <a:r>
              <a:rPr lang="nl-NL" noProof="0"/>
              <a:t>Klik om de stijl te bewerken</a:t>
            </a:r>
            <a:endParaRPr lang="nl-NL" noProof="0" dirty="0"/>
          </a:p>
        </p:txBody>
      </p:sp>
      <p:sp>
        <p:nvSpPr>
          <p:cNvPr id="3" name="Tijdelijke aanduiding voor tekst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nl-NL" noProof="0"/>
              <a:t>Tekststijl van het model bewerken</a:t>
            </a:r>
          </a:p>
        </p:txBody>
      </p:sp>
    </p:spTree>
    <p:extLst>
      <p:ext uri="{BB962C8B-B14F-4D97-AF65-F5344CB8AC3E}">
        <p14:creationId xmlns:p14="http://schemas.microsoft.com/office/powerpoint/2010/main" val="17739931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Klik om de stijl te bewerken</a:t>
            </a:r>
            <a:endParaRPr lang="nl-NL" noProof="0" dirty="0"/>
          </a:p>
        </p:txBody>
      </p:sp>
      <p:sp>
        <p:nvSpPr>
          <p:cNvPr id="3" name="Tijdelijke aanduiding voor inhoud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inhoud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datum 3"/>
          <p:cNvSpPr>
            <a:spLocks noGrp="1"/>
          </p:cNvSpPr>
          <p:nvPr>
            <p:ph type="dt" sz="half" idx="10"/>
          </p:nvPr>
        </p:nvSpPr>
        <p:spPr/>
        <p:txBody>
          <a:bodyPr/>
          <a:lstStyle>
            <a:lvl1pPr>
              <a:defRPr/>
            </a:lvl1pPr>
          </a:lstStyle>
          <a:p>
            <a:pPr>
              <a:defRPr/>
            </a:pPr>
            <a:endParaRPr lang="nl-NL" noProof="0" dirty="0"/>
          </a:p>
        </p:txBody>
      </p:sp>
      <p:sp>
        <p:nvSpPr>
          <p:cNvPr id="6" name="Tijdelijke aanduiding voor voettekst 4"/>
          <p:cNvSpPr>
            <a:spLocks noGrp="1"/>
          </p:cNvSpPr>
          <p:nvPr>
            <p:ph type="ftr" sz="quarter" idx="11"/>
          </p:nvPr>
        </p:nvSpPr>
        <p:spPr/>
        <p:txBody>
          <a:bodyPr/>
          <a:lstStyle>
            <a:lvl1pPr>
              <a:defRPr/>
            </a:lvl1pPr>
          </a:lstStyle>
          <a:p>
            <a:pPr>
              <a:defRPr/>
            </a:pPr>
            <a:endParaRPr lang="nl-NL" noProof="0" dirty="0"/>
          </a:p>
        </p:txBody>
      </p:sp>
      <p:sp>
        <p:nvSpPr>
          <p:cNvPr id="7" name="Tijdelijke aanduiding voor dianummer 5"/>
          <p:cNvSpPr>
            <a:spLocks noGrp="1"/>
          </p:cNvSpPr>
          <p:nvPr>
            <p:ph type="sldNum" sz="quarter" idx="12"/>
          </p:nvPr>
        </p:nvSpPr>
        <p:spPr/>
        <p:txBody>
          <a:bodyPr/>
          <a:lstStyle>
            <a:lvl1pPr>
              <a:defRPr/>
            </a:lvl1pPr>
          </a:lstStyle>
          <a:p>
            <a:fld id="{B6636CA1-1C7B-4A06-A45C-04D2EDFC631D}" type="slidenum">
              <a:rPr lang="nl-NL" noProof="0" smtClean="0"/>
              <a:pPr/>
              <a:t>‹nr.›</a:t>
            </a:fld>
            <a:endParaRPr lang="nl-NL" noProof="0" dirty="0"/>
          </a:p>
        </p:txBody>
      </p:sp>
    </p:spTree>
    <p:extLst>
      <p:ext uri="{BB962C8B-B14F-4D97-AF65-F5344CB8AC3E}">
        <p14:creationId xmlns:p14="http://schemas.microsoft.com/office/powerpoint/2010/main" val="179814938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Klik om de stijl te bewerken</a:t>
            </a:r>
            <a:endParaRPr lang="nl-NL" noProof="0" dirty="0"/>
          </a:p>
        </p:txBody>
      </p:sp>
      <p:sp>
        <p:nvSpPr>
          <p:cNvPr id="3" name="Tijdelijke aanduiding voor tekst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noProof="0"/>
              <a:t>Tekststijl van het model bewerken</a:t>
            </a:r>
          </a:p>
        </p:txBody>
      </p:sp>
      <p:sp>
        <p:nvSpPr>
          <p:cNvPr id="4" name="Tijdelijke aanduiding voor inhoud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tekst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noProof="0"/>
              <a:t>Tekststijl van het model bewerken</a:t>
            </a:r>
          </a:p>
        </p:txBody>
      </p:sp>
      <p:sp>
        <p:nvSpPr>
          <p:cNvPr id="6" name="Tijdelijke aanduiding voor inhoud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7" name="Tijdelijke aanduiding voor datum 3"/>
          <p:cNvSpPr>
            <a:spLocks noGrp="1"/>
          </p:cNvSpPr>
          <p:nvPr>
            <p:ph type="dt" sz="half" idx="10"/>
          </p:nvPr>
        </p:nvSpPr>
        <p:spPr/>
        <p:txBody>
          <a:bodyPr/>
          <a:lstStyle>
            <a:lvl1pPr>
              <a:defRPr/>
            </a:lvl1pPr>
          </a:lstStyle>
          <a:p>
            <a:pPr>
              <a:defRPr/>
            </a:pPr>
            <a:endParaRPr lang="nl-NL" noProof="0" dirty="0"/>
          </a:p>
        </p:txBody>
      </p:sp>
      <p:sp>
        <p:nvSpPr>
          <p:cNvPr id="8" name="Tijdelijke aanduiding voor voettekst 4"/>
          <p:cNvSpPr>
            <a:spLocks noGrp="1"/>
          </p:cNvSpPr>
          <p:nvPr>
            <p:ph type="ftr" sz="quarter" idx="11"/>
          </p:nvPr>
        </p:nvSpPr>
        <p:spPr/>
        <p:txBody>
          <a:bodyPr/>
          <a:lstStyle>
            <a:lvl1pPr>
              <a:defRPr/>
            </a:lvl1pPr>
          </a:lstStyle>
          <a:p>
            <a:pPr>
              <a:defRPr/>
            </a:pPr>
            <a:endParaRPr lang="nl-NL" noProof="0" dirty="0"/>
          </a:p>
        </p:txBody>
      </p:sp>
      <p:sp>
        <p:nvSpPr>
          <p:cNvPr id="9" name="Tijdelijke aanduiding voor dianummer 5"/>
          <p:cNvSpPr>
            <a:spLocks noGrp="1"/>
          </p:cNvSpPr>
          <p:nvPr>
            <p:ph type="sldNum" sz="quarter" idx="12"/>
          </p:nvPr>
        </p:nvSpPr>
        <p:spPr/>
        <p:txBody>
          <a:bodyPr/>
          <a:lstStyle>
            <a:lvl1pPr>
              <a:defRPr/>
            </a:lvl1pPr>
          </a:lstStyle>
          <a:p>
            <a:fld id="{088CFC7C-3820-4B92-81D3-2F6DA08D7036}" type="slidenum">
              <a:rPr lang="nl-NL" noProof="0" smtClean="0"/>
              <a:pPr/>
              <a:t>‹nr.›</a:t>
            </a:fld>
            <a:endParaRPr lang="nl-NL" noProof="0" dirty="0"/>
          </a:p>
        </p:txBody>
      </p:sp>
    </p:spTree>
    <p:extLst>
      <p:ext uri="{BB962C8B-B14F-4D97-AF65-F5344CB8AC3E}">
        <p14:creationId xmlns:p14="http://schemas.microsoft.com/office/powerpoint/2010/main" val="378734477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Klik om de stijl te bewerken</a:t>
            </a:r>
            <a:endParaRPr lang="nl-NL" noProof="0" dirty="0"/>
          </a:p>
        </p:txBody>
      </p:sp>
      <p:sp>
        <p:nvSpPr>
          <p:cNvPr id="3" name="Tijdelijke aanduiding voor datum 3"/>
          <p:cNvSpPr>
            <a:spLocks noGrp="1"/>
          </p:cNvSpPr>
          <p:nvPr>
            <p:ph type="dt" sz="half" idx="10"/>
          </p:nvPr>
        </p:nvSpPr>
        <p:spPr/>
        <p:txBody>
          <a:bodyPr/>
          <a:lstStyle>
            <a:lvl1pPr>
              <a:defRPr/>
            </a:lvl1pPr>
          </a:lstStyle>
          <a:p>
            <a:pPr>
              <a:defRPr/>
            </a:pPr>
            <a:endParaRPr lang="nl-NL" noProof="0" dirty="0"/>
          </a:p>
        </p:txBody>
      </p:sp>
      <p:sp>
        <p:nvSpPr>
          <p:cNvPr id="4" name="Tijdelijke aanduiding voor voettekst 4"/>
          <p:cNvSpPr>
            <a:spLocks noGrp="1"/>
          </p:cNvSpPr>
          <p:nvPr>
            <p:ph type="ftr" sz="quarter" idx="11"/>
          </p:nvPr>
        </p:nvSpPr>
        <p:spPr/>
        <p:txBody>
          <a:bodyPr/>
          <a:lstStyle>
            <a:lvl1pPr>
              <a:defRPr/>
            </a:lvl1pPr>
          </a:lstStyle>
          <a:p>
            <a:pPr>
              <a:defRPr/>
            </a:pPr>
            <a:endParaRPr lang="nl-NL" noProof="0" dirty="0"/>
          </a:p>
        </p:txBody>
      </p:sp>
      <p:sp>
        <p:nvSpPr>
          <p:cNvPr id="5" name="Tijdelijke aanduiding voor dianummer 5"/>
          <p:cNvSpPr>
            <a:spLocks noGrp="1"/>
          </p:cNvSpPr>
          <p:nvPr>
            <p:ph type="sldNum" sz="quarter" idx="12"/>
          </p:nvPr>
        </p:nvSpPr>
        <p:spPr/>
        <p:txBody>
          <a:bodyPr/>
          <a:lstStyle>
            <a:lvl1pPr>
              <a:defRPr/>
            </a:lvl1pPr>
          </a:lstStyle>
          <a:p>
            <a:fld id="{4CCC935D-93DF-45CE-B98B-2D270CBA7CDD}" type="slidenum">
              <a:rPr lang="nl-NL" noProof="0" smtClean="0"/>
              <a:pPr/>
              <a:t>‹nr.›</a:t>
            </a:fld>
            <a:endParaRPr lang="nl-NL" noProof="0" dirty="0"/>
          </a:p>
        </p:txBody>
      </p:sp>
    </p:spTree>
    <p:extLst>
      <p:ext uri="{BB962C8B-B14F-4D97-AF65-F5344CB8AC3E}">
        <p14:creationId xmlns:p14="http://schemas.microsoft.com/office/powerpoint/2010/main" val="9042522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pPr>
              <a:defRPr/>
            </a:pPr>
            <a:endParaRPr lang="nl-NL" noProof="0" dirty="0"/>
          </a:p>
        </p:txBody>
      </p:sp>
      <p:sp>
        <p:nvSpPr>
          <p:cNvPr id="3" name="Tijdelijke aanduiding voor voettekst 2"/>
          <p:cNvSpPr>
            <a:spLocks noGrp="1"/>
          </p:cNvSpPr>
          <p:nvPr>
            <p:ph type="ftr" sz="quarter" idx="11"/>
          </p:nvPr>
        </p:nvSpPr>
        <p:spPr/>
        <p:txBody>
          <a:bodyPr/>
          <a:lstStyle>
            <a:lvl1pPr>
              <a:defRPr/>
            </a:lvl1pPr>
          </a:lstStyle>
          <a:p>
            <a:pPr>
              <a:defRPr/>
            </a:pPr>
            <a:endParaRPr lang="nl-NL" noProof="0" dirty="0"/>
          </a:p>
        </p:txBody>
      </p:sp>
      <p:sp>
        <p:nvSpPr>
          <p:cNvPr id="4" name="Tijdelijke aanduiding voor dianummer 3"/>
          <p:cNvSpPr>
            <a:spLocks noGrp="1"/>
          </p:cNvSpPr>
          <p:nvPr>
            <p:ph type="sldNum" sz="quarter" idx="12"/>
          </p:nvPr>
        </p:nvSpPr>
        <p:spPr/>
        <p:txBody>
          <a:bodyPr/>
          <a:lstStyle>
            <a:lvl1pPr>
              <a:defRPr/>
            </a:lvl1pPr>
          </a:lstStyle>
          <a:p>
            <a:fld id="{D0B4B6FE-1FDF-4F14-B25D-4796BD2BED5D}" type="slidenum">
              <a:rPr lang="nl-NL" noProof="0" smtClean="0"/>
              <a:pPr/>
              <a:t>‹nr.›</a:t>
            </a:fld>
            <a:endParaRPr lang="nl-NL" noProof="0" dirty="0"/>
          </a:p>
        </p:txBody>
      </p:sp>
    </p:spTree>
    <p:extLst>
      <p:ext uri="{BB962C8B-B14F-4D97-AF65-F5344CB8AC3E}">
        <p14:creationId xmlns:p14="http://schemas.microsoft.com/office/powerpoint/2010/main" val="233807835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pic>
        <p:nvPicPr>
          <p:cNvPr id="5" name="Afbeelding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hidden">
          <a:xfrm>
            <a:off x="7753350" y="0"/>
            <a:ext cx="443547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hthoek 9"/>
          <p:cNvSpPr/>
          <p:nvPr/>
        </p:nvSpPr>
        <p:spPr>
          <a:xfrm>
            <a:off x="7707313" y="0"/>
            <a:ext cx="53975"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7" name="Rechthoek 10"/>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2" name="Titel 1"/>
          <p:cNvSpPr>
            <a:spLocks noGrp="1"/>
          </p:cNvSpPr>
          <p:nvPr>
            <p:ph type="title"/>
          </p:nvPr>
        </p:nvSpPr>
        <p:spPr>
          <a:xfrm>
            <a:off x="8229601" y="2514600"/>
            <a:ext cx="3474720" cy="1600200"/>
          </a:xfrm>
        </p:spPr>
        <p:txBody>
          <a:bodyPr/>
          <a:lstStyle>
            <a:lvl1pPr>
              <a:defRPr sz="3200"/>
            </a:lvl1pPr>
          </a:lstStyle>
          <a:p>
            <a:r>
              <a:rPr lang="nl-NL" noProof="0"/>
              <a:t>Klik om de stijl te bewerken</a:t>
            </a:r>
            <a:endParaRPr lang="nl-NL" noProof="0" dirty="0"/>
          </a:p>
        </p:txBody>
      </p:sp>
      <p:sp>
        <p:nvSpPr>
          <p:cNvPr id="3" name="Tijdelijke aanduiding voor inhoud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nl-NL" noProof="0"/>
              <a:t>Tekststijl van het model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tekst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noProof="0"/>
              <a:t>Tekststijl van het model bewerken</a:t>
            </a:r>
          </a:p>
        </p:txBody>
      </p:sp>
      <p:sp>
        <p:nvSpPr>
          <p:cNvPr id="8" name="Tijdelijke aanduiding voor datum 4"/>
          <p:cNvSpPr>
            <a:spLocks noGrp="1"/>
          </p:cNvSpPr>
          <p:nvPr>
            <p:ph type="dt" sz="half" idx="10"/>
          </p:nvPr>
        </p:nvSpPr>
        <p:spPr/>
        <p:txBody>
          <a:bodyPr/>
          <a:lstStyle>
            <a:lvl1pPr>
              <a:defRPr/>
            </a:lvl1pPr>
          </a:lstStyle>
          <a:p>
            <a:pPr>
              <a:defRPr/>
            </a:pPr>
            <a:endParaRPr lang="nl-NL" noProof="0" dirty="0"/>
          </a:p>
        </p:txBody>
      </p:sp>
      <p:sp>
        <p:nvSpPr>
          <p:cNvPr id="9" name="Tijdelijke aanduiding voor voettekst 5"/>
          <p:cNvSpPr>
            <a:spLocks noGrp="1"/>
          </p:cNvSpPr>
          <p:nvPr>
            <p:ph type="ftr" sz="quarter" idx="11"/>
          </p:nvPr>
        </p:nvSpPr>
        <p:spPr/>
        <p:txBody>
          <a:bodyPr/>
          <a:lstStyle>
            <a:lvl1pPr>
              <a:defRPr/>
            </a:lvl1pPr>
          </a:lstStyle>
          <a:p>
            <a:pPr>
              <a:defRPr/>
            </a:pPr>
            <a:endParaRPr lang="nl-NL" noProof="0" dirty="0"/>
          </a:p>
        </p:txBody>
      </p:sp>
      <p:sp>
        <p:nvSpPr>
          <p:cNvPr id="10" name="Tijdelijke aanduiding voor dianummer 6"/>
          <p:cNvSpPr>
            <a:spLocks noGrp="1"/>
          </p:cNvSpPr>
          <p:nvPr>
            <p:ph type="sldNum" sz="quarter" idx="12"/>
          </p:nvPr>
        </p:nvSpPr>
        <p:spPr/>
        <p:txBody>
          <a:bodyPr/>
          <a:lstStyle>
            <a:lvl1pPr>
              <a:defRPr/>
            </a:lvl1pPr>
          </a:lstStyle>
          <a:p>
            <a:fld id="{3A4640D6-6BD7-4534-832A-102B9C473A80}" type="slidenum">
              <a:rPr lang="nl-NL" noProof="0" smtClean="0"/>
              <a:pPr/>
              <a:t>‹nr.›</a:t>
            </a:fld>
            <a:endParaRPr lang="nl-NL" noProof="0" dirty="0"/>
          </a:p>
        </p:txBody>
      </p:sp>
    </p:spTree>
    <p:extLst>
      <p:ext uri="{BB962C8B-B14F-4D97-AF65-F5344CB8AC3E}">
        <p14:creationId xmlns:p14="http://schemas.microsoft.com/office/powerpoint/2010/main" val="2841738734"/>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pic>
        <p:nvPicPr>
          <p:cNvPr id="5" name="Afbeelding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hidden">
          <a:xfrm>
            <a:off x="7753350" y="0"/>
            <a:ext cx="443547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hthoek 8"/>
          <p:cNvSpPr/>
          <p:nvPr/>
        </p:nvSpPr>
        <p:spPr>
          <a:xfrm>
            <a:off x="7707313" y="0"/>
            <a:ext cx="53975"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7" name="Rechthoek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2" name="Titel 1"/>
          <p:cNvSpPr>
            <a:spLocks noGrp="1"/>
          </p:cNvSpPr>
          <p:nvPr>
            <p:ph type="title"/>
          </p:nvPr>
        </p:nvSpPr>
        <p:spPr>
          <a:xfrm>
            <a:off x="8229600" y="2514600"/>
            <a:ext cx="3474720" cy="1600200"/>
          </a:xfrm>
        </p:spPr>
        <p:txBody>
          <a:bodyPr/>
          <a:lstStyle>
            <a:lvl1pPr>
              <a:defRPr sz="3200"/>
            </a:lvl1pPr>
          </a:lstStyle>
          <a:p>
            <a:r>
              <a:rPr lang="nl-NL" noProof="0"/>
              <a:t>Klik om de stijl te bewerken</a:t>
            </a:r>
            <a:endParaRPr lang="nl-NL" noProof="0" dirty="0"/>
          </a:p>
        </p:txBody>
      </p:sp>
      <p:sp>
        <p:nvSpPr>
          <p:cNvPr id="3" name="Tijdelijke aanduiding voor afbeelding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noProof="0"/>
              <a:t>Tekststijl van het model bewerken</a:t>
            </a:r>
          </a:p>
        </p:txBody>
      </p:sp>
      <p:sp>
        <p:nvSpPr>
          <p:cNvPr id="8" name="Tijdelijke aanduiding voor datum 4"/>
          <p:cNvSpPr>
            <a:spLocks noGrp="1"/>
          </p:cNvSpPr>
          <p:nvPr>
            <p:ph type="dt" sz="half" idx="10"/>
          </p:nvPr>
        </p:nvSpPr>
        <p:spPr/>
        <p:txBody>
          <a:bodyPr/>
          <a:lstStyle>
            <a:lvl1pPr>
              <a:defRPr/>
            </a:lvl1pPr>
          </a:lstStyle>
          <a:p>
            <a:pPr>
              <a:defRPr/>
            </a:pPr>
            <a:endParaRPr lang="nl-NL" noProof="0" dirty="0"/>
          </a:p>
        </p:txBody>
      </p:sp>
      <p:sp>
        <p:nvSpPr>
          <p:cNvPr id="9" name="Tijdelijke aanduiding voor voettekst 5"/>
          <p:cNvSpPr>
            <a:spLocks noGrp="1"/>
          </p:cNvSpPr>
          <p:nvPr>
            <p:ph type="ftr" sz="quarter" idx="11"/>
          </p:nvPr>
        </p:nvSpPr>
        <p:spPr/>
        <p:txBody>
          <a:bodyPr/>
          <a:lstStyle>
            <a:lvl1pPr>
              <a:defRPr/>
            </a:lvl1pPr>
          </a:lstStyle>
          <a:p>
            <a:pPr>
              <a:defRPr/>
            </a:pPr>
            <a:endParaRPr lang="nl-NL" noProof="0" dirty="0"/>
          </a:p>
        </p:txBody>
      </p:sp>
      <p:sp>
        <p:nvSpPr>
          <p:cNvPr id="10" name="Tijdelijke aanduiding voor dianummer 6"/>
          <p:cNvSpPr>
            <a:spLocks noGrp="1"/>
          </p:cNvSpPr>
          <p:nvPr>
            <p:ph type="sldNum" sz="quarter" idx="12"/>
          </p:nvPr>
        </p:nvSpPr>
        <p:spPr/>
        <p:txBody>
          <a:bodyPr/>
          <a:lstStyle>
            <a:lvl1pPr>
              <a:defRPr/>
            </a:lvl1pPr>
          </a:lstStyle>
          <a:p>
            <a:fld id="{2A45A3CB-3D16-44C9-AE5E-30CA53F2B9F0}" type="slidenum">
              <a:rPr lang="nl-NL" noProof="0" smtClean="0"/>
              <a:pPr/>
              <a:t>‹nr.›</a:t>
            </a:fld>
            <a:endParaRPr lang="nl-NL" noProof="0" dirty="0"/>
          </a:p>
        </p:txBody>
      </p:sp>
    </p:spTree>
    <p:extLst>
      <p:ext uri="{BB962C8B-B14F-4D97-AF65-F5344CB8AC3E}">
        <p14:creationId xmlns:p14="http://schemas.microsoft.com/office/powerpoint/2010/main" val="305336787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 name="Rechthoek 8"/>
          <p:cNvSpPr/>
          <p:nvPr/>
        </p:nvSpPr>
        <p:spPr>
          <a:xfrm>
            <a:off x="0" y="6256338"/>
            <a:ext cx="12192000" cy="55562"/>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
        <p:nvSpPr>
          <p:cNvPr id="2" name="Tijdelijke aanduiding voor titel 1"/>
          <p:cNvSpPr>
            <a:spLocks noGrp="1"/>
          </p:cNvSpPr>
          <p:nvPr>
            <p:ph type="title"/>
          </p:nvPr>
        </p:nvSpPr>
        <p:spPr>
          <a:xfrm>
            <a:off x="1295400" y="381000"/>
            <a:ext cx="9601200" cy="1143000"/>
          </a:xfrm>
          <a:prstGeom prst="rect">
            <a:avLst/>
          </a:prstGeom>
        </p:spPr>
        <p:txBody>
          <a:bodyPr vert="horz" wrap="square" lIns="91440" tIns="45720" rIns="91440" bIns="45720" numCol="1" anchor="b" anchorCtr="0" compatLnSpc="1">
            <a:prstTxWarp prst="textNoShape">
              <a:avLst/>
            </a:prstTxWarp>
            <a:normAutofit/>
          </a:bodyPr>
          <a:lstStyle/>
          <a:p>
            <a:pPr lvl="0"/>
            <a:r>
              <a:rPr lang="nl-NL" noProof="0" dirty="0"/>
              <a:t>Klik om het opmaakprofiel te bewerken</a:t>
            </a:r>
          </a:p>
        </p:txBody>
      </p:sp>
      <p:sp>
        <p:nvSpPr>
          <p:cNvPr id="1028" name="Tijdelijke aanduiding voor tekst 2"/>
          <p:cNvSpPr>
            <a:spLocks noGrp="1"/>
          </p:cNvSpPr>
          <p:nvPr>
            <p:ph type="body" idx="1"/>
          </p:nvPr>
        </p:nvSpPr>
        <p:spPr bwMode="auto">
          <a:xfrm>
            <a:off x="1295400" y="1828800"/>
            <a:ext cx="9601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noProof="0" dirty="0"/>
              <a:t>Klik om de opmaakprofielen van de </a:t>
            </a:r>
            <a:r>
              <a:rPr lang="nl-NL" noProof="0" dirty="0" err="1"/>
              <a:t>modeltekst</a:t>
            </a:r>
            <a:r>
              <a:rPr lang="nl-NL" noProof="0" dirty="0"/>
              <a:t>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datum 3"/>
          <p:cNvSpPr>
            <a:spLocks noGrp="1"/>
          </p:cNvSpPr>
          <p:nvPr>
            <p:ph type="dt" sz="half" idx="2"/>
          </p:nvPr>
        </p:nvSpPr>
        <p:spPr>
          <a:xfrm>
            <a:off x="8556625" y="6419850"/>
            <a:ext cx="1350963" cy="238125"/>
          </a:xfrm>
          <a:prstGeom prst="rect">
            <a:avLst/>
          </a:prstGeom>
        </p:spPr>
        <p:txBody>
          <a:bodyPr vert="horz" lIns="91440" tIns="45720" rIns="91440" bIns="45720" rtlCol="0" anchor="ctr"/>
          <a:lstStyle>
            <a:lvl1pPr algn="r" fontAlgn="auto">
              <a:spcBef>
                <a:spcPts val="0"/>
              </a:spcBef>
              <a:spcAft>
                <a:spcPts val="0"/>
              </a:spcAft>
              <a:defRPr sz="1000">
                <a:solidFill>
                  <a:schemeClr val="tx1"/>
                </a:solidFill>
                <a:latin typeface="+mn-lt"/>
              </a:defRPr>
            </a:lvl1pPr>
          </a:lstStyle>
          <a:p>
            <a:pPr>
              <a:defRPr/>
            </a:pPr>
            <a:endParaRPr lang="nl-NL" noProof="0" dirty="0"/>
          </a:p>
        </p:txBody>
      </p:sp>
      <p:sp>
        <p:nvSpPr>
          <p:cNvPr id="5" name="Tijdelijke aanduiding voor voettekst 4"/>
          <p:cNvSpPr>
            <a:spLocks noGrp="1"/>
          </p:cNvSpPr>
          <p:nvPr>
            <p:ph type="ftr" sz="quarter" idx="3"/>
          </p:nvPr>
        </p:nvSpPr>
        <p:spPr>
          <a:xfrm>
            <a:off x="1295400" y="6419850"/>
            <a:ext cx="5181600" cy="238125"/>
          </a:xfrm>
          <a:prstGeom prst="rect">
            <a:avLst/>
          </a:prstGeom>
        </p:spPr>
        <p:txBody>
          <a:bodyPr vert="horz" lIns="91440" tIns="45720" rIns="91440" bIns="45720" rtlCol="0" anchor="ctr"/>
          <a:lstStyle>
            <a:lvl1pPr algn="l" fontAlgn="auto">
              <a:spcBef>
                <a:spcPts val="0"/>
              </a:spcBef>
              <a:spcAft>
                <a:spcPts val="0"/>
              </a:spcAft>
              <a:defRPr sz="1000" dirty="0">
                <a:solidFill>
                  <a:schemeClr val="tx1"/>
                </a:solidFill>
                <a:latin typeface="+mn-lt"/>
              </a:defRPr>
            </a:lvl1pPr>
          </a:lstStyle>
          <a:p>
            <a:pPr>
              <a:defRPr/>
            </a:pPr>
            <a:endParaRPr lang="nl-NL" noProof="0" dirty="0"/>
          </a:p>
        </p:txBody>
      </p:sp>
      <p:sp>
        <p:nvSpPr>
          <p:cNvPr id="6" name="Tijdelijke aanduiding voor dianummer 5"/>
          <p:cNvSpPr>
            <a:spLocks noGrp="1"/>
          </p:cNvSpPr>
          <p:nvPr>
            <p:ph type="sldNum" sz="quarter" idx="4"/>
          </p:nvPr>
        </p:nvSpPr>
        <p:spPr>
          <a:xfrm>
            <a:off x="10198100" y="6419850"/>
            <a:ext cx="698500" cy="238125"/>
          </a:xfrm>
          <a:prstGeom prst="rect">
            <a:avLst/>
          </a:prstGeom>
        </p:spPr>
        <p:txBody>
          <a:bodyPr vert="horz" wrap="square" lIns="91440" tIns="45720" rIns="91440" bIns="45720" numCol="1" anchor="ctr" anchorCtr="0" compatLnSpc="1">
            <a:prstTxWarp prst="textNoShape">
              <a:avLst/>
            </a:prstTxWarp>
          </a:bodyPr>
          <a:lstStyle>
            <a:lvl1pPr algn="r">
              <a:defRPr sz="1000">
                <a:latin typeface="Cambria" panose="02040503050406030204" pitchFamily="18" charset="0"/>
              </a:defRPr>
            </a:lvl1pPr>
          </a:lstStyle>
          <a:p>
            <a:fld id="{AC154863-C843-4EC9-A497-79404A3E1B51}" type="slidenum">
              <a:rPr lang="nl-NL" noProof="0" smtClean="0"/>
              <a:pPr/>
              <a:t>‹nr.›</a:t>
            </a:fld>
            <a:endParaRPr lang="nl-NL" noProof="0" dirty="0"/>
          </a:p>
        </p:txBody>
      </p:sp>
      <p:sp>
        <p:nvSpPr>
          <p:cNvPr id="8" name="Rechthoek 7"/>
          <p:cNvSpPr/>
          <p:nvPr/>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noProof="0" dirty="0"/>
          </a:p>
        </p:txBody>
      </p:sp>
    </p:spTree>
  </p:cSld>
  <p:clrMap bg1="lt1" tx1="dk1" bg2="lt2" tx2="dk2" accent1="accent1" accent2="accent2" accent3="accent3" accent4="accent4" accent5="accent5" accent6="accent6" hlink="hlink" folHlink="folHlink"/>
  <p:sldLayoutIdLst>
    <p:sldLayoutId id="2147483660" r:id="rId1"/>
    <p:sldLayoutId id="2147483654" r:id="rId2"/>
    <p:sldLayoutId id="2147483661" r:id="rId3"/>
    <p:sldLayoutId id="2147483655" r:id="rId4"/>
    <p:sldLayoutId id="2147483656" r:id="rId5"/>
    <p:sldLayoutId id="2147483657" r:id="rId6"/>
    <p:sldLayoutId id="2147483662" r:id="rId7"/>
    <p:sldLayoutId id="2147483663" r:id="rId8"/>
    <p:sldLayoutId id="2147483664" r:id="rId9"/>
    <p:sldLayoutId id="2147483658" r:id="rId10"/>
    <p:sldLayoutId id="2147483659" r:id="rId11"/>
  </p:sldLayoutIdLst>
  <p:transition spd="med">
    <p:fade/>
  </p:transition>
  <p:hf sldNum="0" hdr="0" ftr="0" dt="0"/>
  <p:txStyles>
    <p:titleStyle>
      <a:lvl1pPr algn="l" rtl="0" eaLnBrk="1" fontAlgn="base" hangingPunct="1">
        <a:lnSpc>
          <a:spcPct val="90000"/>
        </a:lnSpc>
        <a:spcBef>
          <a:spcPct val="0"/>
        </a:spcBef>
        <a:spcAft>
          <a:spcPct val="0"/>
        </a:spcAft>
        <a:defRPr sz="3200" b="1" kern="1200" cap="all">
          <a:solidFill>
            <a:schemeClr val="accent1"/>
          </a:solidFill>
          <a:effectLst>
            <a:outerShdw blurRad="38100" dist="25400" dir="18900000" algn="bl" rotWithShape="0">
              <a:schemeClr val="bg1">
                <a:alpha val="80000"/>
              </a:schemeClr>
            </a:outerShdw>
          </a:effectLst>
          <a:latin typeface="+mj-lt"/>
          <a:ea typeface="+mj-ea"/>
          <a:cs typeface="+mj-cs"/>
        </a:defRPr>
      </a:lvl1pPr>
      <a:lvl2pPr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2pPr>
      <a:lvl3pPr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3pPr>
      <a:lvl4pPr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4pPr>
      <a:lvl5pPr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5pPr>
      <a:lvl6pPr marL="457200"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6pPr>
      <a:lvl7pPr marL="914400"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7pPr>
      <a:lvl8pPr marL="1371600"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8pPr>
      <a:lvl9pPr marL="1828800" algn="l" rtl="0" eaLnBrk="1" fontAlgn="base" hangingPunct="1">
        <a:lnSpc>
          <a:spcPct val="90000"/>
        </a:lnSpc>
        <a:spcBef>
          <a:spcPct val="0"/>
        </a:spcBef>
        <a:spcAft>
          <a:spcPct val="0"/>
        </a:spcAft>
        <a:defRPr sz="3200" b="1">
          <a:solidFill>
            <a:schemeClr val="accent1"/>
          </a:solidFill>
          <a:latin typeface="Cambria" panose="02040503050406030204" pitchFamily="18" charset="0"/>
        </a:defRPr>
      </a:lvl9pPr>
    </p:titleStyle>
    <p:bodyStyle>
      <a:lvl1pPr marL="273050" indent="-228600" algn="l" rtl="0" eaLnBrk="1" fontAlgn="base" hangingPunct="1">
        <a:lnSpc>
          <a:spcPct val="90000"/>
        </a:lnSpc>
        <a:spcBef>
          <a:spcPts val="18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1pPr>
      <a:lvl2pPr marL="593725"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2pPr>
      <a:lvl3pPr marL="914400" indent="-228600" algn="l" rtl="0" eaLnBrk="1" fontAlgn="base" hangingPunct="1">
        <a:lnSpc>
          <a:spcPct val="90000"/>
        </a:lnSpc>
        <a:spcBef>
          <a:spcPts val="8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3pPr>
      <a:lvl4pPr marL="1233488" indent="-228600" algn="l" rtl="0" eaLnBrk="1" fontAlgn="base" hangingPunct="1">
        <a:lnSpc>
          <a:spcPct val="90000"/>
        </a:lnSpc>
        <a:spcBef>
          <a:spcPts val="800"/>
        </a:spcBef>
        <a:spcAft>
          <a:spcPct val="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54163" indent="-228600" algn="l" rtl="0" eaLnBrk="1" fontAlgn="base" hangingPunct="1">
        <a:lnSpc>
          <a:spcPct val="90000"/>
        </a:lnSpc>
        <a:spcBef>
          <a:spcPts val="800"/>
        </a:spcBef>
        <a:spcAft>
          <a:spcPct val="0"/>
        </a:spcAft>
        <a:buClr>
          <a:schemeClr val="accent1"/>
        </a:buClr>
        <a:buFont typeface="Arial" panose="020B0604020202020204"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066800" y="2606675"/>
            <a:ext cx="10058400" cy="2743200"/>
          </a:xfrm>
        </p:spPr>
        <p:txBody>
          <a:bodyPr/>
          <a:lstStyle/>
          <a:p>
            <a:r>
              <a:rPr lang="nl-NL" cap="none" dirty="0">
                <a:effectLst>
                  <a:outerShdw blurRad="38100" dist="38100" dir="2700000" algn="tl">
                    <a:srgbClr val="C0C0C0"/>
                  </a:outerShdw>
                </a:effectLst>
              </a:rPr>
              <a:t>Controle-applicatie voor OCTA-Connect</a:t>
            </a:r>
          </a:p>
        </p:txBody>
      </p:sp>
      <p:sp>
        <p:nvSpPr>
          <p:cNvPr id="3" name="Ondertitel 2"/>
          <p:cNvSpPr>
            <a:spLocks noGrp="1"/>
          </p:cNvSpPr>
          <p:nvPr>
            <p:ph type="subTitle" idx="1"/>
          </p:nvPr>
        </p:nvSpPr>
        <p:spPr>
          <a:xfrm>
            <a:off x="1066800" y="5360988"/>
            <a:ext cx="10058400" cy="365125"/>
          </a:xfrm>
        </p:spPr>
        <p:txBody>
          <a:bodyPr>
            <a:normAutofit lnSpcReduction="10000"/>
          </a:bodyPr>
          <a:lstStyle/>
          <a:p>
            <a:pPr>
              <a:spcBef>
                <a:spcPct val="0"/>
              </a:spcBef>
            </a:pPr>
            <a:r>
              <a:rPr lang="nl-NL" cap="none" dirty="0"/>
              <a:t>Eindpresentatie – </a:t>
            </a:r>
            <a:r>
              <a:rPr lang="nl-NL" cap="none" dirty="0" err="1"/>
              <a:t>Bachelorproef</a:t>
            </a:r>
            <a:r>
              <a:rPr lang="nl-NL" cap="none" dirty="0"/>
              <a:t> Kevin Van de Mieroop – 2015-2016</a:t>
            </a:r>
          </a:p>
        </p:txBody>
      </p:sp>
      <p:pic>
        <p:nvPicPr>
          <p:cNvPr id="1026" name="Picture 2" descr="http://www.domoderefontiro.be/sites/default/files/field/image/13609289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923238"/>
            <a:ext cx="5231140" cy="1683437"/>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29" t="1221" r="11444" b="22112"/>
          <a:stretch/>
        </p:blipFill>
        <p:spPr>
          <a:xfrm>
            <a:off x="7941666" y="-806574"/>
            <a:ext cx="4341774" cy="3833238"/>
          </a:xfrm>
          <a:prstGeom prst="rect">
            <a:avLst/>
          </a:prstGeom>
        </p:spPr>
      </p:pic>
      <p:pic>
        <p:nvPicPr>
          <p:cNvPr id="7" name="Picture 2" descr="http://www.talentenfabriek.be/portals/talentenfabriek/AP_basis_q_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Desktop applicatie		</a:t>
            </a:r>
          </a:p>
        </p:txBody>
      </p:sp>
      <p:sp>
        <p:nvSpPr>
          <p:cNvPr id="18434" name="Tijdelijke aanduiding voor inhoud 2"/>
          <p:cNvSpPr>
            <a:spLocks noGrp="1"/>
          </p:cNvSpPr>
          <p:nvPr>
            <p:ph sz="half" idx="1"/>
          </p:nvPr>
        </p:nvSpPr>
        <p:spPr>
          <a:xfrm>
            <a:off x="1295400" y="1825625"/>
            <a:ext cx="7778262" cy="4117975"/>
          </a:xfrm>
        </p:spPr>
        <p:txBody>
          <a:bodyPr>
            <a:normAutofit/>
          </a:bodyPr>
          <a:lstStyle/>
          <a:p>
            <a:pPr>
              <a:buClr>
                <a:srgbClr val="A85229"/>
              </a:buClr>
            </a:pPr>
            <a:r>
              <a:rPr lang="nl-NL" dirty="0" err="1"/>
              <a:t>Electron</a:t>
            </a:r>
            <a:r>
              <a:rPr lang="nl-NL" dirty="0"/>
              <a:t> (Node.JS)</a:t>
            </a:r>
          </a:p>
          <a:p>
            <a:pPr>
              <a:buClr>
                <a:srgbClr val="A85229"/>
              </a:buClr>
            </a:pPr>
            <a:r>
              <a:rPr lang="nl-NL" dirty="0" err="1"/>
              <a:t>Seriele</a:t>
            </a:r>
            <a:r>
              <a:rPr lang="nl-NL" dirty="0"/>
              <a:t> poort &amp; MQTT</a:t>
            </a:r>
          </a:p>
          <a:p>
            <a:pPr>
              <a:buClr>
                <a:srgbClr val="A85229"/>
              </a:buClr>
            </a:pPr>
            <a:r>
              <a:rPr lang="nl-NL" dirty="0"/>
              <a:t>Input: </a:t>
            </a:r>
          </a:p>
          <a:p>
            <a:pPr lvl="1">
              <a:buClr>
                <a:srgbClr val="A85229"/>
              </a:buClr>
            </a:pPr>
            <a:r>
              <a:rPr lang="nl-NL" dirty="0"/>
              <a:t>Baud </a:t>
            </a:r>
            <a:r>
              <a:rPr lang="nl-NL" dirty="0" err="1"/>
              <a:t>rate</a:t>
            </a:r>
            <a:endParaRPr lang="nl-NL" dirty="0"/>
          </a:p>
          <a:p>
            <a:pPr lvl="1">
              <a:buClr>
                <a:srgbClr val="A85229"/>
              </a:buClr>
            </a:pPr>
            <a:r>
              <a:rPr lang="nl-NL" dirty="0" err="1"/>
              <a:t>Seriele</a:t>
            </a:r>
            <a:r>
              <a:rPr lang="nl-NL" dirty="0"/>
              <a:t> poort</a:t>
            </a:r>
          </a:p>
          <a:p>
            <a:pPr lvl="1">
              <a:buClr>
                <a:srgbClr val="A85229"/>
              </a:buClr>
            </a:pPr>
            <a:r>
              <a:rPr lang="nl-NL" dirty="0"/>
              <a:t>Start &amp; stop</a:t>
            </a:r>
          </a:p>
          <a:p>
            <a:pPr lvl="1">
              <a:buClr>
                <a:srgbClr val="A85229"/>
              </a:buClr>
            </a:pPr>
            <a:r>
              <a:rPr lang="nl-NL" dirty="0"/>
              <a:t>Toekomst: URL (verschillend dashboard)</a:t>
            </a:r>
          </a:p>
          <a:p>
            <a:pPr>
              <a:buClr>
                <a:srgbClr val="A85229"/>
              </a:buClr>
            </a:pPr>
            <a:r>
              <a:rPr lang="nl-NL" dirty="0"/>
              <a:t>Onderaan </a:t>
            </a:r>
            <a:r>
              <a:rPr lang="nl-NL" i="1" dirty="0"/>
              <a:t>last </a:t>
            </a:r>
            <a:r>
              <a:rPr lang="nl-NL" i="1" dirty="0" err="1"/>
              <a:t>published</a:t>
            </a:r>
            <a:endParaRPr lang="nl-NL" i="1" dirty="0"/>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p:cNvPicPr>
            <a:picLocks noChangeAspect="1"/>
          </p:cNvPicPr>
          <p:nvPr/>
        </p:nvPicPr>
        <p:blipFill>
          <a:blip r:embed="rId4"/>
          <a:stretch>
            <a:fillRect/>
          </a:stretch>
        </p:blipFill>
        <p:spPr>
          <a:xfrm>
            <a:off x="7157671" y="1569526"/>
            <a:ext cx="4122860" cy="4374074"/>
          </a:xfrm>
          <a:prstGeom prst="rect">
            <a:avLst/>
          </a:prstGeom>
        </p:spPr>
      </p:pic>
    </p:spTree>
    <p:extLst>
      <p:ext uri="{BB962C8B-B14F-4D97-AF65-F5344CB8AC3E}">
        <p14:creationId xmlns:p14="http://schemas.microsoft.com/office/powerpoint/2010/main" val="271321449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err="1">
                <a:effectLst>
                  <a:outerShdw blurRad="38100" dist="38100" dir="2700000" algn="tl">
                    <a:srgbClr val="C0C0C0"/>
                  </a:outerShdw>
                </a:effectLst>
              </a:rPr>
              <a:t>Web-applicatie</a:t>
            </a:r>
            <a:endParaRPr lang="nl-NL" sz="4800" cap="none" dirty="0">
              <a:effectLst>
                <a:outerShdw blurRad="38100" dist="38100" dir="2700000" algn="tl">
                  <a:srgbClr val="C0C0C0"/>
                </a:outerShdw>
              </a:effectLst>
            </a:endParaRP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2"/>
          <p:cNvSpPr>
            <a:spLocks noGrp="1"/>
          </p:cNvSpPr>
          <p:nvPr>
            <p:ph sz="half" idx="1"/>
          </p:nvPr>
        </p:nvSpPr>
        <p:spPr>
          <a:xfrm>
            <a:off x="1295400" y="1825625"/>
            <a:ext cx="7778262" cy="4117975"/>
          </a:xfrm>
        </p:spPr>
        <p:txBody>
          <a:bodyPr>
            <a:normAutofit/>
          </a:bodyPr>
          <a:lstStyle/>
          <a:p>
            <a:pPr>
              <a:buClr>
                <a:srgbClr val="A85229"/>
              </a:buClr>
            </a:pPr>
            <a:r>
              <a:rPr lang="nl-NL" dirty="0" err="1"/>
              <a:t>AngularJS</a:t>
            </a:r>
            <a:endParaRPr lang="nl-NL" dirty="0"/>
          </a:p>
          <a:p>
            <a:pPr>
              <a:buClr>
                <a:srgbClr val="A85229"/>
              </a:buClr>
            </a:pPr>
            <a:r>
              <a:rPr lang="nl-NL" dirty="0"/>
              <a:t>Registreren per device </a:t>
            </a:r>
            <a:r>
              <a:rPr lang="nl-NL" dirty="0" err="1"/>
              <a:t>id</a:t>
            </a:r>
            <a:endParaRPr lang="nl-NL" dirty="0"/>
          </a:p>
          <a:p>
            <a:pPr>
              <a:buClr>
                <a:srgbClr val="A85229"/>
              </a:buClr>
            </a:pPr>
            <a:r>
              <a:rPr lang="nl-NL" dirty="0"/>
              <a:t>Login</a:t>
            </a:r>
          </a:p>
        </p:txBody>
      </p:sp>
      <p:pic>
        <p:nvPicPr>
          <p:cNvPr id="4" name="Afbeelding 3"/>
          <p:cNvPicPr>
            <a:picLocks noChangeAspect="1"/>
          </p:cNvPicPr>
          <p:nvPr/>
        </p:nvPicPr>
        <p:blipFill>
          <a:blip r:embed="rId4"/>
          <a:stretch>
            <a:fillRect/>
          </a:stretch>
        </p:blipFill>
        <p:spPr>
          <a:xfrm>
            <a:off x="5184531" y="1825625"/>
            <a:ext cx="6703245" cy="3596011"/>
          </a:xfrm>
          <a:prstGeom prst="rect">
            <a:avLst/>
          </a:prstGeom>
        </p:spPr>
      </p:pic>
    </p:spTree>
    <p:extLst>
      <p:ext uri="{BB962C8B-B14F-4D97-AF65-F5344CB8AC3E}">
        <p14:creationId xmlns:p14="http://schemas.microsoft.com/office/powerpoint/2010/main" val="39368110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err="1">
                <a:effectLst>
                  <a:outerShdw blurRad="38100" dist="38100" dir="2700000" algn="tl">
                    <a:srgbClr val="C0C0C0"/>
                  </a:outerShdw>
                </a:effectLst>
              </a:rPr>
              <a:t>Web-applicatie</a:t>
            </a:r>
            <a:endParaRPr lang="nl-NL" sz="4800" cap="none" dirty="0">
              <a:effectLst>
                <a:outerShdw blurRad="38100" dist="38100" dir="2700000" algn="tl">
                  <a:srgbClr val="C0C0C0"/>
                </a:outerShdw>
              </a:effectLst>
            </a:endParaRP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2"/>
          <p:cNvSpPr>
            <a:spLocks noGrp="1"/>
          </p:cNvSpPr>
          <p:nvPr>
            <p:ph sz="half" idx="1"/>
          </p:nvPr>
        </p:nvSpPr>
        <p:spPr>
          <a:xfrm>
            <a:off x="1295400" y="1825625"/>
            <a:ext cx="7778262" cy="4117975"/>
          </a:xfrm>
        </p:spPr>
        <p:txBody>
          <a:bodyPr>
            <a:normAutofit/>
          </a:bodyPr>
          <a:lstStyle/>
          <a:p>
            <a:pPr>
              <a:buClr>
                <a:srgbClr val="A85229"/>
              </a:buClr>
            </a:pPr>
            <a:r>
              <a:rPr lang="nl-NL" dirty="0"/>
              <a:t>Dashboard</a:t>
            </a:r>
          </a:p>
        </p:txBody>
      </p:sp>
      <p:pic>
        <p:nvPicPr>
          <p:cNvPr id="6" name="Afbeelding 5"/>
          <p:cNvPicPr>
            <a:picLocks noChangeAspect="1"/>
          </p:cNvPicPr>
          <p:nvPr/>
        </p:nvPicPr>
        <p:blipFill>
          <a:blip r:embed="rId4"/>
          <a:stretch>
            <a:fillRect/>
          </a:stretch>
        </p:blipFill>
        <p:spPr>
          <a:xfrm>
            <a:off x="5184531" y="1825625"/>
            <a:ext cx="6703245" cy="3770575"/>
          </a:xfrm>
          <a:prstGeom prst="rect">
            <a:avLst/>
          </a:prstGeom>
        </p:spPr>
      </p:pic>
    </p:spTree>
    <p:extLst>
      <p:ext uri="{BB962C8B-B14F-4D97-AF65-F5344CB8AC3E}">
        <p14:creationId xmlns:p14="http://schemas.microsoft.com/office/powerpoint/2010/main" val="161869724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err="1">
                <a:effectLst>
                  <a:outerShdw blurRad="38100" dist="38100" dir="2700000" algn="tl">
                    <a:srgbClr val="C0C0C0"/>
                  </a:outerShdw>
                </a:effectLst>
              </a:rPr>
              <a:t>Web-applicatie</a:t>
            </a:r>
            <a:endParaRPr lang="nl-NL" sz="4800" cap="none" dirty="0">
              <a:effectLst>
                <a:outerShdw blurRad="38100" dist="38100" dir="2700000" algn="tl">
                  <a:srgbClr val="C0C0C0"/>
                </a:outerShdw>
              </a:effectLst>
            </a:endParaRP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2"/>
          <p:cNvSpPr>
            <a:spLocks noGrp="1"/>
          </p:cNvSpPr>
          <p:nvPr>
            <p:ph sz="half" idx="1"/>
          </p:nvPr>
        </p:nvSpPr>
        <p:spPr>
          <a:xfrm>
            <a:off x="1295400" y="1825625"/>
            <a:ext cx="7778262" cy="4117975"/>
          </a:xfrm>
        </p:spPr>
        <p:txBody>
          <a:bodyPr>
            <a:normAutofit/>
          </a:bodyPr>
          <a:lstStyle/>
          <a:p>
            <a:pPr>
              <a:buClr>
                <a:srgbClr val="A85229"/>
              </a:buClr>
            </a:pPr>
            <a:r>
              <a:rPr lang="nl-NL" dirty="0" err="1"/>
              <a:t>Charts</a:t>
            </a:r>
            <a:endParaRPr lang="nl-NL" dirty="0"/>
          </a:p>
        </p:txBody>
      </p:sp>
      <p:pic>
        <p:nvPicPr>
          <p:cNvPr id="3" name="Afbeelding 2"/>
          <p:cNvPicPr>
            <a:picLocks noChangeAspect="1"/>
          </p:cNvPicPr>
          <p:nvPr/>
        </p:nvPicPr>
        <p:blipFill>
          <a:blip r:embed="rId4"/>
          <a:stretch>
            <a:fillRect/>
          </a:stretch>
        </p:blipFill>
        <p:spPr>
          <a:xfrm>
            <a:off x="5184531" y="1825625"/>
            <a:ext cx="6703245" cy="3770575"/>
          </a:xfrm>
          <a:prstGeom prst="rect">
            <a:avLst/>
          </a:prstGeom>
        </p:spPr>
      </p:pic>
    </p:spTree>
    <p:extLst>
      <p:ext uri="{BB962C8B-B14F-4D97-AF65-F5344CB8AC3E}">
        <p14:creationId xmlns:p14="http://schemas.microsoft.com/office/powerpoint/2010/main" val="101530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err="1">
                <a:effectLst>
                  <a:outerShdw blurRad="38100" dist="38100" dir="2700000" algn="tl">
                    <a:srgbClr val="C0C0C0"/>
                  </a:outerShdw>
                </a:effectLst>
              </a:rPr>
              <a:t>Web-applicatie</a:t>
            </a:r>
            <a:endParaRPr lang="nl-NL" sz="4800" cap="none" dirty="0">
              <a:effectLst>
                <a:outerShdw blurRad="38100" dist="38100" dir="2700000" algn="tl">
                  <a:srgbClr val="C0C0C0"/>
                </a:outerShdw>
              </a:effectLst>
            </a:endParaRP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2"/>
          <p:cNvSpPr>
            <a:spLocks noGrp="1"/>
          </p:cNvSpPr>
          <p:nvPr>
            <p:ph sz="half" idx="1"/>
          </p:nvPr>
        </p:nvSpPr>
        <p:spPr>
          <a:xfrm>
            <a:off x="1295400" y="1825625"/>
            <a:ext cx="7778262" cy="4117975"/>
          </a:xfrm>
        </p:spPr>
        <p:txBody>
          <a:bodyPr>
            <a:normAutofit/>
          </a:bodyPr>
          <a:lstStyle/>
          <a:p>
            <a:pPr>
              <a:buClr>
                <a:srgbClr val="A85229"/>
              </a:buClr>
            </a:pPr>
            <a:r>
              <a:rPr lang="nl-NL" dirty="0" err="1"/>
              <a:t>Tables</a:t>
            </a:r>
            <a:endParaRPr lang="nl-NL" dirty="0"/>
          </a:p>
        </p:txBody>
      </p:sp>
      <p:pic>
        <p:nvPicPr>
          <p:cNvPr id="4" name="Afbeelding 3"/>
          <p:cNvPicPr>
            <a:picLocks noChangeAspect="1"/>
          </p:cNvPicPr>
          <p:nvPr/>
        </p:nvPicPr>
        <p:blipFill>
          <a:blip r:embed="rId4"/>
          <a:stretch>
            <a:fillRect/>
          </a:stretch>
        </p:blipFill>
        <p:spPr>
          <a:xfrm>
            <a:off x="5184531" y="1825625"/>
            <a:ext cx="6703245" cy="3770575"/>
          </a:xfrm>
          <a:prstGeom prst="rect">
            <a:avLst/>
          </a:prstGeom>
        </p:spPr>
      </p:pic>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l="36900" t="9843" r="4604" b="15130"/>
          <a:stretch/>
        </p:blipFill>
        <p:spPr>
          <a:xfrm>
            <a:off x="1959587" y="2711086"/>
            <a:ext cx="2560757" cy="2885114"/>
          </a:xfrm>
          <a:prstGeom prst="rect">
            <a:avLst/>
          </a:prstGeom>
        </p:spPr>
      </p:pic>
    </p:spTree>
    <p:extLst>
      <p:ext uri="{BB962C8B-B14F-4D97-AF65-F5344CB8AC3E}">
        <p14:creationId xmlns:p14="http://schemas.microsoft.com/office/powerpoint/2010/main" val="17459211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err="1">
                <a:effectLst>
                  <a:outerShdw blurRad="38100" dist="38100" dir="2700000" algn="tl">
                    <a:srgbClr val="C0C0C0"/>
                  </a:outerShdw>
                </a:effectLst>
              </a:rPr>
              <a:t>Web-applicatie</a:t>
            </a:r>
            <a:endParaRPr lang="nl-NL" sz="4800" cap="none" dirty="0">
              <a:effectLst>
                <a:outerShdw blurRad="38100" dist="38100" dir="2700000" algn="tl">
                  <a:srgbClr val="C0C0C0"/>
                </a:outerShdw>
              </a:effectLst>
            </a:endParaRP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2"/>
          <p:cNvSpPr>
            <a:spLocks noGrp="1"/>
          </p:cNvSpPr>
          <p:nvPr>
            <p:ph sz="half" idx="1"/>
          </p:nvPr>
        </p:nvSpPr>
        <p:spPr>
          <a:xfrm>
            <a:off x="1295400" y="1825625"/>
            <a:ext cx="7778262" cy="4117975"/>
          </a:xfrm>
        </p:spPr>
        <p:txBody>
          <a:bodyPr>
            <a:normAutofit/>
          </a:bodyPr>
          <a:lstStyle/>
          <a:p>
            <a:pPr>
              <a:buClr>
                <a:srgbClr val="A85229"/>
              </a:buClr>
            </a:pPr>
            <a:r>
              <a:rPr lang="nl-NL" dirty="0" err="1"/>
              <a:t>Tables</a:t>
            </a:r>
            <a:endParaRPr lang="nl-NL" dirty="0"/>
          </a:p>
        </p:txBody>
      </p:sp>
      <p:pic>
        <p:nvPicPr>
          <p:cNvPr id="3" name="Afbeelding 2"/>
          <p:cNvPicPr>
            <a:picLocks noChangeAspect="1"/>
          </p:cNvPicPr>
          <p:nvPr/>
        </p:nvPicPr>
        <p:blipFill>
          <a:blip r:embed="rId4"/>
          <a:stretch>
            <a:fillRect/>
          </a:stretch>
        </p:blipFill>
        <p:spPr>
          <a:xfrm>
            <a:off x="5184531" y="1825625"/>
            <a:ext cx="6703245" cy="3770575"/>
          </a:xfrm>
          <a:prstGeom prst="rect">
            <a:avLst/>
          </a:prstGeom>
        </p:spPr>
      </p:pic>
    </p:spTree>
    <p:extLst>
      <p:ext uri="{BB962C8B-B14F-4D97-AF65-F5344CB8AC3E}">
        <p14:creationId xmlns:p14="http://schemas.microsoft.com/office/powerpoint/2010/main" val="283467844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381000"/>
            <a:ext cx="10896600" cy="1143000"/>
          </a:xfrm>
        </p:spPr>
        <p:txBody>
          <a:bodyPr>
            <a:normAutofit/>
          </a:bodyPr>
          <a:lstStyle/>
          <a:p>
            <a:r>
              <a:rPr lang="nl-NL" sz="4800" cap="none" dirty="0">
                <a:effectLst>
                  <a:outerShdw blurRad="38100" dist="38100" dir="2700000" algn="tl">
                    <a:srgbClr val="C0C0C0"/>
                  </a:outerShdw>
                </a:effectLst>
              </a:rPr>
              <a:t>Resultaat	                     </a:t>
            </a:r>
            <a:r>
              <a:rPr lang="nl-NL" sz="2800" cap="none" dirty="0">
                <a:effectLst>
                  <a:outerShdw blurRad="38100" dist="38100" dir="2700000" algn="tl">
                    <a:srgbClr val="C0C0C0"/>
                  </a:outerShdw>
                </a:effectLst>
              </a:rPr>
              <a:t>	Demo	</a:t>
            </a:r>
            <a:r>
              <a:rPr lang="nl-NL" sz="4800" cap="none" dirty="0">
                <a:effectLst>
                  <a:outerShdw blurRad="38100" dist="38100" dir="2700000" algn="tl">
                    <a:srgbClr val="C0C0C0"/>
                  </a:outerShdw>
                </a:effectLst>
              </a:rPr>
              <a:t>	</a:t>
            </a: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inhoud 3"/>
          <p:cNvSpPr>
            <a:spLocks noGrp="1"/>
          </p:cNvSpPr>
          <p:nvPr>
            <p:ph sz="half" idx="1"/>
          </p:nvPr>
        </p:nvSpPr>
        <p:spPr/>
        <p:txBody>
          <a:bodyPr/>
          <a:lstStyle/>
          <a:p>
            <a:endParaRPr lang="nl-BE"/>
          </a:p>
        </p:txBody>
      </p:sp>
    </p:spTree>
    <p:extLst>
      <p:ext uri="{BB962C8B-B14F-4D97-AF65-F5344CB8AC3E}">
        <p14:creationId xmlns:p14="http://schemas.microsoft.com/office/powerpoint/2010/main" val="274362015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381000"/>
            <a:ext cx="10896600" cy="1143000"/>
          </a:xfrm>
        </p:spPr>
        <p:txBody>
          <a:bodyPr>
            <a:normAutofit/>
          </a:bodyPr>
          <a:lstStyle/>
          <a:p>
            <a:r>
              <a:rPr lang="nl-NL" sz="4800" cap="none" dirty="0">
                <a:effectLst>
                  <a:outerShdw blurRad="38100" dist="38100" dir="2700000" algn="tl">
                    <a:srgbClr val="C0C0C0"/>
                  </a:outerShdw>
                </a:effectLst>
              </a:rPr>
              <a:t>Uitbreidingen				</a:t>
            </a:r>
          </a:p>
        </p:txBody>
      </p:sp>
      <p:sp>
        <p:nvSpPr>
          <p:cNvPr id="18434" name="Tijdelijke aanduiding voor inhoud 2"/>
          <p:cNvSpPr>
            <a:spLocks noGrp="1"/>
          </p:cNvSpPr>
          <p:nvPr>
            <p:ph sz="half" idx="1"/>
          </p:nvPr>
        </p:nvSpPr>
        <p:spPr>
          <a:xfrm>
            <a:off x="1295400" y="1825625"/>
            <a:ext cx="7778262" cy="4117975"/>
          </a:xfrm>
        </p:spPr>
        <p:txBody>
          <a:bodyPr>
            <a:normAutofit/>
          </a:bodyPr>
          <a:lstStyle/>
          <a:p>
            <a:pPr>
              <a:buClr>
                <a:srgbClr val="A85229"/>
              </a:buClr>
            </a:pPr>
            <a:endParaRPr lang="nl-NL" sz="2400" dirty="0"/>
          </a:p>
          <a:p>
            <a:pPr>
              <a:buClr>
                <a:srgbClr val="A85229"/>
              </a:buClr>
            </a:pPr>
            <a:r>
              <a:rPr lang="nl-NL" sz="2400" dirty="0"/>
              <a:t>Dynamische </a:t>
            </a:r>
            <a:r>
              <a:rPr lang="nl-NL" sz="2400" dirty="0" err="1"/>
              <a:t>parser</a:t>
            </a:r>
            <a:endParaRPr lang="nl-NL" sz="2400" dirty="0"/>
          </a:p>
          <a:p>
            <a:pPr>
              <a:buClr>
                <a:srgbClr val="A85229"/>
              </a:buClr>
            </a:pPr>
            <a:r>
              <a:rPr lang="nl-NL" sz="2400" dirty="0"/>
              <a:t>Ondersteuning voor meer 		                      draadloze netwerken</a:t>
            </a:r>
          </a:p>
          <a:p>
            <a:pPr marL="44450" indent="0">
              <a:buClr>
                <a:srgbClr val="A85229"/>
              </a:buClr>
              <a:buNone/>
            </a:pPr>
            <a:endParaRPr lang="nl-NL" dirty="0"/>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checkdata.nl/wp-content/uploads/2015/08/outdoor-lora-base-station.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505353"/>
            <a:ext cx="2915538" cy="29155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st-sistemas.es/wp-content/uploads/2015/02/sigfo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6330" y="4619344"/>
            <a:ext cx="2780119" cy="68755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0865" y="1422832"/>
            <a:ext cx="5791552" cy="4165042"/>
          </a:xfrm>
          <a:prstGeom prst="rect">
            <a:avLst/>
          </a:prstGeom>
        </p:spPr>
      </p:pic>
    </p:spTree>
    <p:extLst>
      <p:ext uri="{BB962C8B-B14F-4D97-AF65-F5344CB8AC3E}">
        <p14:creationId xmlns:p14="http://schemas.microsoft.com/office/powerpoint/2010/main" val="63880348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Situering</a:t>
            </a:r>
          </a:p>
        </p:txBody>
      </p:sp>
      <p:sp>
        <p:nvSpPr>
          <p:cNvPr id="16386" name="Tijdelijke aanduiding voor inhoud 2"/>
          <p:cNvSpPr>
            <a:spLocks noGrp="1"/>
          </p:cNvSpPr>
          <p:nvPr>
            <p:ph idx="1"/>
          </p:nvPr>
        </p:nvSpPr>
        <p:spPr/>
        <p:txBody>
          <a:bodyPr/>
          <a:lstStyle/>
          <a:p>
            <a:pPr>
              <a:buClr>
                <a:srgbClr val="A85229"/>
              </a:buClr>
            </a:pPr>
            <a:r>
              <a:rPr lang="nl-NL" sz="2800" dirty="0"/>
              <a:t>Universiteit Antwerpen</a:t>
            </a:r>
          </a:p>
          <a:p>
            <a:pPr marL="44450" indent="0">
              <a:buClr>
                <a:srgbClr val="A85229"/>
              </a:buClr>
              <a:buNone/>
            </a:pPr>
            <a:endParaRPr lang="nl-NL" sz="2800" dirty="0"/>
          </a:p>
          <a:p>
            <a:pPr>
              <a:buClr>
                <a:srgbClr val="A85229"/>
              </a:buClr>
            </a:pPr>
            <a:r>
              <a:rPr lang="nl-NL" sz="2800" dirty="0"/>
              <a:t>OCTA-Connect</a:t>
            </a:r>
          </a:p>
          <a:p>
            <a:pPr lvl="1">
              <a:buClr>
                <a:srgbClr val="A85229"/>
              </a:buClr>
            </a:pPr>
            <a:r>
              <a:rPr lang="nl-NL" sz="2600" dirty="0" err="1"/>
              <a:t>IoT</a:t>
            </a:r>
            <a:r>
              <a:rPr lang="nl-NL" sz="2600" dirty="0"/>
              <a:t> Platform</a:t>
            </a:r>
          </a:p>
          <a:p>
            <a:pPr lvl="1">
              <a:buClr>
                <a:srgbClr val="A85229"/>
              </a:buClr>
            </a:pPr>
            <a:r>
              <a:rPr lang="nl-NL" sz="2600" dirty="0"/>
              <a:t>Gateway &amp; sensoren</a:t>
            </a:r>
          </a:p>
          <a:p>
            <a:pPr lvl="1">
              <a:buClr>
                <a:srgbClr val="A85229"/>
              </a:buClr>
            </a:pPr>
            <a:r>
              <a:rPr lang="nl-NL" sz="2600" dirty="0"/>
              <a:t>Low-power, draadloze communicatie</a:t>
            </a:r>
          </a:p>
          <a:p>
            <a:pPr lvl="1">
              <a:buClr>
                <a:srgbClr val="A85229"/>
              </a:buClr>
            </a:pPr>
            <a:r>
              <a:rPr lang="nl-NL" sz="2600" dirty="0" err="1"/>
              <a:t>Bpost</a:t>
            </a:r>
            <a:r>
              <a:rPr lang="nl-NL" sz="2600" dirty="0"/>
              <a:t> project</a:t>
            </a:r>
          </a:p>
          <a:p>
            <a:pPr lvl="1">
              <a:buClr>
                <a:srgbClr val="A85229"/>
              </a:buClr>
            </a:pPr>
            <a:endParaRPr lang="nl-NL" sz="2600" dirty="0"/>
          </a:p>
        </p:txBody>
      </p:sp>
      <p:pic>
        <p:nvPicPr>
          <p:cNvPr id="4"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5908431" y="175846"/>
            <a:ext cx="6049107" cy="923330"/>
          </a:xfrm>
          <a:prstGeom prst="rect">
            <a:avLst/>
          </a:prstGeom>
          <a:noFill/>
        </p:spPr>
        <p:txBody>
          <a:bodyPr wrap="square" rtlCol="0">
            <a:spAutoFit/>
          </a:bodyPr>
          <a:lstStyle/>
          <a:p>
            <a:r>
              <a:rPr lang="en-US" u="sng" dirty="0" err="1">
                <a:latin typeface="+mn-lt"/>
              </a:rPr>
              <a:t>Scriptiesamenvatting</a:t>
            </a:r>
            <a:r>
              <a:rPr lang="en-US" u="sng" dirty="0">
                <a:latin typeface="+mn-lt"/>
              </a:rPr>
              <a:t> (handout):</a:t>
            </a:r>
            <a:r>
              <a:rPr lang="en-US" dirty="0">
                <a:latin typeface="+mn-lt"/>
              </a:rPr>
              <a:t> </a:t>
            </a:r>
            <a:r>
              <a:rPr lang="en-US" b="1" dirty="0">
                <a:solidFill>
                  <a:srgbClr val="0070C0"/>
                </a:solidFill>
                <a:latin typeface="+mn-lt"/>
              </a:rPr>
              <a:t>bit.ly/</a:t>
            </a:r>
            <a:r>
              <a:rPr lang="en-US" b="1" dirty="0" err="1">
                <a:solidFill>
                  <a:srgbClr val="0070C0"/>
                </a:solidFill>
                <a:latin typeface="+mn-lt"/>
              </a:rPr>
              <a:t>bapkevinpdf</a:t>
            </a:r>
            <a:endParaRPr lang="en-US" b="1" dirty="0">
              <a:solidFill>
                <a:srgbClr val="0070C0"/>
              </a:solidFill>
              <a:latin typeface="+mn-lt"/>
            </a:endParaRPr>
          </a:p>
          <a:p>
            <a:r>
              <a:rPr lang="en-US" u="sng" dirty="0" err="1">
                <a:latin typeface="+mn-lt"/>
              </a:rPr>
              <a:t>Eindpresentatie</a:t>
            </a:r>
            <a:r>
              <a:rPr lang="en-US" u="sng" dirty="0">
                <a:latin typeface="+mn-lt"/>
              </a:rPr>
              <a:t> (</a:t>
            </a:r>
            <a:r>
              <a:rPr lang="en-US" u="sng" dirty="0" err="1">
                <a:latin typeface="+mn-lt"/>
              </a:rPr>
              <a:t>pptx</a:t>
            </a:r>
            <a:r>
              <a:rPr lang="en-US" u="sng" dirty="0">
                <a:latin typeface="+mn-lt"/>
              </a:rPr>
              <a:t>):</a:t>
            </a:r>
            <a:r>
              <a:rPr lang="en-US" dirty="0">
                <a:latin typeface="+mn-lt"/>
              </a:rPr>
              <a:t> </a:t>
            </a:r>
            <a:r>
              <a:rPr lang="en-US" dirty="0">
                <a:solidFill>
                  <a:srgbClr val="0070C0"/>
                </a:solidFill>
                <a:latin typeface="+mn-lt"/>
              </a:rPr>
              <a:t>bit.ly/</a:t>
            </a:r>
            <a:r>
              <a:rPr lang="en-US" dirty="0" err="1">
                <a:solidFill>
                  <a:srgbClr val="0070C0"/>
                </a:solidFill>
                <a:latin typeface="+mn-lt"/>
              </a:rPr>
              <a:t>bapkevinpptx</a:t>
            </a:r>
            <a:endParaRPr lang="en-US" dirty="0">
              <a:solidFill>
                <a:srgbClr val="0070C0"/>
              </a:solidFill>
              <a:latin typeface="+mn-lt"/>
            </a:endParaRPr>
          </a:p>
          <a:p>
            <a:r>
              <a:rPr lang="en-US" u="sng" dirty="0" err="1">
                <a:latin typeface="+mn-lt"/>
              </a:rPr>
              <a:t>Publieke</a:t>
            </a:r>
            <a:r>
              <a:rPr lang="en-US" u="sng" dirty="0">
                <a:latin typeface="+mn-lt"/>
              </a:rPr>
              <a:t> repo:</a:t>
            </a:r>
            <a:r>
              <a:rPr lang="en-US" dirty="0">
                <a:solidFill>
                  <a:srgbClr val="0070C0"/>
                </a:solidFill>
                <a:latin typeface="+mn-lt"/>
              </a:rPr>
              <a:t> github.com/</a:t>
            </a:r>
            <a:r>
              <a:rPr lang="en-US" dirty="0" err="1">
                <a:solidFill>
                  <a:srgbClr val="0070C0"/>
                </a:solidFill>
                <a:latin typeface="+mn-lt"/>
              </a:rPr>
              <a:t>kevinvdm</a:t>
            </a:r>
            <a:r>
              <a:rPr lang="en-US" dirty="0">
                <a:solidFill>
                  <a:srgbClr val="0070C0"/>
                </a:solidFill>
                <a:latin typeface="+mn-lt"/>
              </a:rPr>
              <a:t>/</a:t>
            </a:r>
            <a:r>
              <a:rPr lang="en-US" dirty="0" err="1">
                <a:solidFill>
                  <a:srgbClr val="0070C0"/>
                </a:solidFill>
                <a:latin typeface="+mn-lt"/>
              </a:rPr>
              <a:t>bachelorproef</a:t>
            </a:r>
            <a:r>
              <a:rPr lang="en-US" dirty="0">
                <a:solidFill>
                  <a:srgbClr val="0070C0"/>
                </a:solidFill>
                <a:latin typeface="+mn-lt"/>
              </a:rPr>
              <a:t>-public</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Controle-applicatie			     </a:t>
            </a:r>
            <a:r>
              <a:rPr lang="nl-NL" sz="2800" cap="none" dirty="0">
                <a:effectLst>
                  <a:outerShdw blurRad="38100" dist="38100" dir="2700000" algn="tl">
                    <a:srgbClr val="C0C0C0"/>
                  </a:outerShdw>
                </a:effectLst>
              </a:rPr>
              <a:t>Concept</a:t>
            </a:r>
            <a:endParaRPr lang="nl-NL" sz="4800" cap="none" dirty="0">
              <a:effectLst>
                <a:outerShdw blurRad="38100" dist="38100" dir="2700000" algn="tl">
                  <a:srgbClr val="C0C0C0"/>
                </a:outerShdw>
              </a:effectLst>
            </a:endParaRPr>
          </a:p>
        </p:txBody>
      </p:sp>
      <p:pic>
        <p:nvPicPr>
          <p:cNvPr id="8"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learningpathway.com/image/octagon.jpg"/>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92225" y="2611315"/>
            <a:ext cx="2080846" cy="2080846"/>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1685314" y="3467072"/>
            <a:ext cx="1294668" cy="369332"/>
          </a:xfrm>
          <a:prstGeom prst="rect">
            <a:avLst/>
          </a:prstGeom>
          <a:noFill/>
        </p:spPr>
        <p:txBody>
          <a:bodyPr wrap="square" rtlCol="0">
            <a:spAutoFit/>
          </a:bodyPr>
          <a:lstStyle/>
          <a:p>
            <a:r>
              <a:rPr lang="en-US" dirty="0"/>
              <a:t>GATEWAY</a:t>
            </a:r>
            <a:endParaRPr lang="nl-BE" dirty="0"/>
          </a:p>
        </p:txBody>
      </p:sp>
      <p:pic>
        <p:nvPicPr>
          <p:cNvPr id="1028" name="Picture 4" descr="Pc computer met monitor Gratis Ico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2561118"/>
            <a:ext cx="2121633" cy="2121633"/>
          </a:xfrm>
          <a:prstGeom prst="rect">
            <a:avLst/>
          </a:prstGeom>
          <a:noFill/>
          <a:extLst>
            <a:ext uri="{909E8E84-426E-40DD-AFC4-6F175D3DCCD1}">
              <a14:hiddenFill xmlns:a14="http://schemas.microsoft.com/office/drawing/2010/main">
                <a:solidFill>
                  <a:srgbClr val="FFFFFF"/>
                </a:solidFill>
              </a14:hiddenFill>
            </a:ext>
          </a:extLst>
        </p:spPr>
      </p:pic>
      <p:sp>
        <p:nvSpPr>
          <p:cNvPr id="7" name="Vrije vorm 6"/>
          <p:cNvSpPr/>
          <p:nvPr/>
        </p:nvSpPr>
        <p:spPr>
          <a:xfrm>
            <a:off x="3182815" y="3486703"/>
            <a:ext cx="1389185" cy="330069"/>
          </a:xfrm>
          <a:custGeom>
            <a:avLst/>
            <a:gdLst>
              <a:gd name="connsiteX0" fmla="*/ 0 w 1389185"/>
              <a:gd name="connsiteY0" fmla="*/ 187978 h 330069"/>
              <a:gd name="connsiteX1" fmla="*/ 606670 w 1389185"/>
              <a:gd name="connsiteY1" fmla="*/ 3340 h 330069"/>
              <a:gd name="connsiteX2" fmla="*/ 949570 w 1389185"/>
              <a:gd name="connsiteY2" fmla="*/ 328655 h 330069"/>
              <a:gd name="connsiteX3" fmla="*/ 1389185 w 1389185"/>
              <a:gd name="connsiteY3" fmla="*/ 117640 h 330069"/>
            </a:gdLst>
            <a:ahLst/>
            <a:cxnLst>
              <a:cxn ang="0">
                <a:pos x="connsiteX0" y="connsiteY0"/>
              </a:cxn>
              <a:cxn ang="0">
                <a:pos x="connsiteX1" y="connsiteY1"/>
              </a:cxn>
              <a:cxn ang="0">
                <a:pos x="connsiteX2" y="connsiteY2"/>
              </a:cxn>
              <a:cxn ang="0">
                <a:pos x="connsiteX3" y="connsiteY3"/>
              </a:cxn>
            </a:cxnLst>
            <a:rect l="l" t="t" r="r" b="b"/>
            <a:pathLst>
              <a:path w="1389185" h="330069">
                <a:moveTo>
                  <a:pt x="0" y="187978"/>
                </a:moveTo>
                <a:cubicBezTo>
                  <a:pt x="224204" y="83936"/>
                  <a:pt x="448408" y="-20106"/>
                  <a:pt x="606670" y="3340"/>
                </a:cubicBezTo>
                <a:cubicBezTo>
                  <a:pt x="764932" y="26786"/>
                  <a:pt x="819151" y="309605"/>
                  <a:pt x="949570" y="328655"/>
                </a:cubicBezTo>
                <a:cubicBezTo>
                  <a:pt x="1079989" y="347705"/>
                  <a:pt x="1310054" y="168928"/>
                  <a:pt x="1389185" y="117640"/>
                </a:cubicBezTo>
              </a:path>
            </a:pathLst>
          </a:custGeom>
          <a:ln>
            <a:solidFill>
              <a:schemeClr val="tx2"/>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nl-BE">
              <a:solidFill>
                <a:schemeClr val="tx2">
                  <a:lumMod val="95000"/>
                  <a:lumOff val="5000"/>
                </a:schemeClr>
              </a:solidFill>
            </a:endParaRPr>
          </a:p>
        </p:txBody>
      </p:sp>
      <p:sp>
        <p:nvSpPr>
          <p:cNvPr id="9" name="AutoShape 6" descr="http://www.iconarchive.com/download/i90469/icons8/windows-8/Database.ico"/>
          <p:cNvSpPr>
            <a:spLocks noChangeAspect="1" noChangeArrowheads="1"/>
          </p:cNvSpPr>
          <p:nvPr/>
        </p:nvSpPr>
        <p:spPr bwMode="auto">
          <a:xfrm>
            <a:off x="8393967" y="1014258"/>
            <a:ext cx="1980955" cy="19809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4" name="Picture 10" descr="http://plainicon.com/dl.php?pid=47837&amp;tem=512px&amp;con=download-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0250" y="2445821"/>
            <a:ext cx="2042502" cy="204250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Rechte verbindingslijn met pijl 12"/>
          <p:cNvCxnSpPr/>
          <p:nvPr/>
        </p:nvCxnSpPr>
        <p:spPr>
          <a:xfrm>
            <a:off x="6963508" y="3156438"/>
            <a:ext cx="12485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Rechte verbindingslijn met pijl 17"/>
          <p:cNvCxnSpPr/>
          <p:nvPr/>
        </p:nvCxnSpPr>
        <p:spPr>
          <a:xfrm flipH="1">
            <a:off x="6963508" y="3604845"/>
            <a:ext cx="12068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36" name="Picture 12" descr="https://image.freepik.com/iconen-gratis/geld-grafiek-met-pijl-omhoog_318-60260.pn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7650" y="2975376"/>
            <a:ext cx="646558" cy="6465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Controle-applicatie			</a:t>
            </a:r>
            <a:r>
              <a:rPr lang="nl-NL" sz="2800" cap="none" dirty="0">
                <a:effectLst>
                  <a:outerShdw blurRad="38100" dist="38100" dir="2700000" algn="tl">
                    <a:srgbClr val="C0C0C0"/>
                  </a:outerShdw>
                </a:effectLst>
              </a:rPr>
              <a:t>Desktop-app</a:t>
            </a:r>
            <a:endParaRPr lang="nl-NL" sz="4800" cap="none" dirty="0">
              <a:effectLst>
                <a:outerShdw blurRad="38100" dist="38100" dir="2700000" algn="tl">
                  <a:srgbClr val="C0C0C0"/>
                </a:outerShdw>
              </a:effectLst>
            </a:endParaRPr>
          </a:p>
        </p:txBody>
      </p:sp>
      <p:sp>
        <p:nvSpPr>
          <p:cNvPr id="18434" name="Tijdelijke aanduiding voor inhoud 2"/>
          <p:cNvSpPr>
            <a:spLocks noGrp="1"/>
          </p:cNvSpPr>
          <p:nvPr>
            <p:ph sz="half" idx="1"/>
          </p:nvPr>
        </p:nvSpPr>
        <p:spPr>
          <a:xfrm>
            <a:off x="1295400" y="1825625"/>
            <a:ext cx="7778262" cy="4117975"/>
          </a:xfrm>
        </p:spPr>
        <p:txBody>
          <a:bodyPr>
            <a:normAutofit/>
          </a:bodyPr>
          <a:lstStyle/>
          <a:p>
            <a:pPr>
              <a:buClr>
                <a:srgbClr val="A85229"/>
              </a:buClr>
            </a:pPr>
            <a:endParaRPr lang="nl-NL" dirty="0"/>
          </a:p>
          <a:p>
            <a:pPr>
              <a:buClr>
                <a:srgbClr val="A85229"/>
              </a:buClr>
            </a:pPr>
            <a:endParaRPr lang="nl-NL" dirty="0"/>
          </a:p>
          <a:p>
            <a:pPr>
              <a:buClr>
                <a:srgbClr val="A85229"/>
              </a:buClr>
            </a:pPr>
            <a:endParaRPr lang="nl-NL" dirty="0"/>
          </a:p>
          <a:p>
            <a:pPr marL="44450" indent="0">
              <a:buClr>
                <a:srgbClr val="A85229"/>
              </a:buClr>
              <a:buNone/>
            </a:pPr>
            <a:r>
              <a:rPr lang="nl-NL" dirty="0"/>
              <a:t>	</a:t>
            </a:r>
            <a:r>
              <a:rPr lang="nl-NL" dirty="0" err="1"/>
              <a:t>Desktop-applicatie</a:t>
            </a:r>
            <a:r>
              <a:rPr lang="nl-NL" dirty="0"/>
              <a:t>:</a:t>
            </a:r>
          </a:p>
          <a:p>
            <a:pPr marL="44450" indent="0">
              <a:buClr>
                <a:srgbClr val="A85229"/>
              </a:buClr>
              <a:buNone/>
            </a:pPr>
            <a:r>
              <a:rPr lang="nl-NL" dirty="0"/>
              <a:t>		- Sensoren naar gateway</a:t>
            </a:r>
          </a:p>
          <a:p>
            <a:pPr marL="44450" indent="0">
              <a:buClr>
                <a:srgbClr val="A85229"/>
              </a:buClr>
              <a:buNone/>
            </a:pPr>
            <a:r>
              <a:rPr lang="nl-NL" dirty="0"/>
              <a:t>		- Publisher naar MQTT</a:t>
            </a:r>
          </a:p>
          <a:p>
            <a:pPr marL="44450" indent="0">
              <a:buClr>
                <a:srgbClr val="A85229"/>
              </a:buClr>
              <a:buNone/>
            </a:pPr>
            <a:r>
              <a:rPr lang="nl-NL" dirty="0"/>
              <a:t>	 </a:t>
            </a: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4930" t="55773" r="46172"/>
          <a:stretch/>
        </p:blipFill>
        <p:spPr>
          <a:xfrm>
            <a:off x="7045569" y="2108202"/>
            <a:ext cx="3851031" cy="3552820"/>
          </a:xfrm>
          <a:prstGeom prst="rect">
            <a:avLst/>
          </a:prstGeom>
        </p:spPr>
      </p:pic>
    </p:spTree>
    <p:extLst>
      <p:ext uri="{BB962C8B-B14F-4D97-AF65-F5344CB8AC3E}">
        <p14:creationId xmlns:p14="http://schemas.microsoft.com/office/powerpoint/2010/main" val="259271541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Controle-applicatie			</a:t>
            </a:r>
            <a:r>
              <a:rPr lang="nl-NL" sz="2800" cap="none" dirty="0">
                <a:effectLst>
                  <a:outerShdw blurRad="38100" dist="38100" dir="2700000" algn="tl">
                    <a:srgbClr val="C0C0C0"/>
                  </a:outerShdw>
                </a:effectLst>
              </a:rPr>
              <a:t>Backend</a:t>
            </a:r>
            <a:endParaRPr lang="nl-NL" sz="4800" cap="none" dirty="0">
              <a:effectLst>
                <a:outerShdw blurRad="38100" dist="38100" dir="2700000" algn="tl">
                  <a:srgbClr val="C0C0C0"/>
                </a:outerShdw>
              </a:effectLst>
            </a:endParaRPr>
          </a:p>
        </p:txBody>
      </p:sp>
      <p:sp>
        <p:nvSpPr>
          <p:cNvPr id="18434" name="Tijdelijke aanduiding voor inhoud 2"/>
          <p:cNvSpPr>
            <a:spLocks noGrp="1"/>
          </p:cNvSpPr>
          <p:nvPr>
            <p:ph sz="half" idx="1"/>
          </p:nvPr>
        </p:nvSpPr>
        <p:spPr>
          <a:xfrm>
            <a:off x="1295400" y="1825625"/>
            <a:ext cx="7778262" cy="4117975"/>
          </a:xfrm>
        </p:spPr>
        <p:txBody>
          <a:bodyPr>
            <a:normAutofit/>
          </a:bodyPr>
          <a:lstStyle/>
          <a:p>
            <a:pPr>
              <a:buClr>
                <a:srgbClr val="A85229"/>
              </a:buClr>
            </a:pPr>
            <a:endParaRPr lang="nl-NL" dirty="0"/>
          </a:p>
          <a:p>
            <a:pPr>
              <a:buClr>
                <a:srgbClr val="A85229"/>
              </a:buClr>
            </a:pPr>
            <a:endParaRPr lang="nl-NL" dirty="0"/>
          </a:p>
          <a:p>
            <a:pPr>
              <a:buClr>
                <a:srgbClr val="A85229"/>
              </a:buClr>
            </a:pPr>
            <a:endParaRPr lang="nl-NL" dirty="0"/>
          </a:p>
          <a:p>
            <a:pPr marL="44450" indent="0">
              <a:buClr>
                <a:srgbClr val="A85229"/>
              </a:buClr>
              <a:buNone/>
            </a:pPr>
            <a:r>
              <a:rPr lang="nl-NL" dirty="0"/>
              <a:t>	Backend:</a:t>
            </a:r>
          </a:p>
          <a:p>
            <a:pPr marL="44450" indent="0">
              <a:buClr>
                <a:srgbClr val="A85229"/>
              </a:buClr>
              <a:buNone/>
            </a:pPr>
            <a:r>
              <a:rPr lang="nl-NL" dirty="0"/>
              <a:t>		- Data vanuit MQTT</a:t>
            </a:r>
          </a:p>
          <a:p>
            <a:pPr marL="44450" indent="0">
              <a:buClr>
                <a:srgbClr val="A85229"/>
              </a:buClr>
              <a:buNone/>
            </a:pPr>
            <a:r>
              <a:rPr lang="nl-NL" dirty="0"/>
              <a:t>		- Authenticatie</a:t>
            </a:r>
          </a:p>
          <a:p>
            <a:pPr marL="44450" indent="0">
              <a:buClr>
                <a:srgbClr val="A85229"/>
              </a:buClr>
              <a:buNone/>
            </a:pPr>
            <a:r>
              <a:rPr lang="nl-NL" dirty="0"/>
              <a:t>		- Routing via Express </a:t>
            </a: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7506" r="-1" b="16515"/>
          <a:stretch/>
        </p:blipFill>
        <p:spPr>
          <a:xfrm>
            <a:off x="6638192" y="2370749"/>
            <a:ext cx="3734032" cy="2570528"/>
          </a:xfrm>
          <a:prstGeom prst="rect">
            <a:avLst/>
          </a:prstGeom>
        </p:spPr>
      </p:pic>
    </p:spTree>
    <p:extLst>
      <p:ext uri="{BB962C8B-B14F-4D97-AF65-F5344CB8AC3E}">
        <p14:creationId xmlns:p14="http://schemas.microsoft.com/office/powerpoint/2010/main" val="348324929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Controle-applicatie			</a:t>
            </a:r>
            <a:r>
              <a:rPr lang="nl-NL" sz="2800" cap="none" dirty="0">
                <a:effectLst>
                  <a:outerShdw blurRad="38100" dist="38100" dir="2700000" algn="tl">
                    <a:srgbClr val="C0C0C0"/>
                  </a:outerShdw>
                </a:effectLst>
              </a:rPr>
              <a:t>Database</a:t>
            </a:r>
            <a:endParaRPr lang="nl-NL" sz="4800" cap="none" dirty="0">
              <a:effectLst>
                <a:outerShdw blurRad="38100" dist="38100" dir="2700000" algn="tl">
                  <a:srgbClr val="C0C0C0"/>
                </a:outerShdw>
              </a:effectLst>
            </a:endParaRPr>
          </a:p>
        </p:txBody>
      </p:sp>
      <p:sp>
        <p:nvSpPr>
          <p:cNvPr id="18434" name="Tijdelijke aanduiding voor inhoud 2"/>
          <p:cNvSpPr>
            <a:spLocks noGrp="1"/>
          </p:cNvSpPr>
          <p:nvPr>
            <p:ph sz="half" idx="1"/>
          </p:nvPr>
        </p:nvSpPr>
        <p:spPr>
          <a:xfrm>
            <a:off x="1295400" y="1825625"/>
            <a:ext cx="7778262" cy="4117975"/>
          </a:xfrm>
        </p:spPr>
        <p:txBody>
          <a:bodyPr>
            <a:normAutofit/>
          </a:bodyPr>
          <a:lstStyle/>
          <a:p>
            <a:pPr>
              <a:buClr>
                <a:srgbClr val="A85229"/>
              </a:buClr>
            </a:pPr>
            <a:endParaRPr lang="nl-NL" dirty="0"/>
          </a:p>
          <a:p>
            <a:pPr>
              <a:buClr>
                <a:srgbClr val="A85229"/>
              </a:buClr>
            </a:pPr>
            <a:endParaRPr lang="nl-NL" dirty="0"/>
          </a:p>
          <a:p>
            <a:pPr>
              <a:buClr>
                <a:srgbClr val="A85229"/>
              </a:buClr>
            </a:pPr>
            <a:endParaRPr lang="nl-NL" dirty="0"/>
          </a:p>
          <a:p>
            <a:pPr marL="44450" indent="0">
              <a:buClr>
                <a:srgbClr val="A85229"/>
              </a:buClr>
              <a:buNone/>
            </a:pPr>
            <a:r>
              <a:rPr lang="nl-NL" dirty="0"/>
              <a:t>	Database: </a:t>
            </a:r>
          </a:p>
          <a:p>
            <a:pPr marL="44450" indent="0">
              <a:buClr>
                <a:srgbClr val="A85229"/>
              </a:buClr>
              <a:buNone/>
            </a:pPr>
            <a:r>
              <a:rPr lang="nl-NL" dirty="0"/>
              <a:t>		- </a:t>
            </a:r>
            <a:r>
              <a:rPr lang="nl-NL" dirty="0" err="1"/>
              <a:t>MongoDB</a:t>
            </a:r>
            <a:endParaRPr lang="nl-NL" dirty="0"/>
          </a:p>
          <a:p>
            <a:pPr marL="44450" indent="0">
              <a:buClr>
                <a:srgbClr val="A85229"/>
              </a:buClr>
              <a:buNone/>
            </a:pPr>
            <a:r>
              <a:rPr lang="nl-NL" dirty="0"/>
              <a:t>		- 2 collecties</a:t>
            </a: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1469" b="67051"/>
          <a:stretch/>
        </p:blipFill>
        <p:spPr>
          <a:xfrm>
            <a:off x="6234846" y="2426679"/>
            <a:ext cx="4157662" cy="1899138"/>
          </a:xfrm>
          <a:prstGeom prst="rect">
            <a:avLst/>
          </a:prstGeom>
        </p:spPr>
      </p:pic>
    </p:spTree>
    <p:extLst>
      <p:ext uri="{BB962C8B-B14F-4D97-AF65-F5344CB8AC3E}">
        <p14:creationId xmlns:p14="http://schemas.microsoft.com/office/powerpoint/2010/main" val="223081933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Controle-applicatie			</a:t>
            </a:r>
            <a:r>
              <a:rPr lang="nl-NL" sz="2800" cap="none" dirty="0">
                <a:effectLst>
                  <a:outerShdw blurRad="38100" dist="38100" dir="2700000" algn="tl">
                    <a:srgbClr val="C0C0C0"/>
                  </a:outerShdw>
                </a:effectLst>
              </a:rPr>
              <a:t>Front-end</a:t>
            </a:r>
            <a:endParaRPr lang="nl-NL" sz="4800" cap="none" dirty="0">
              <a:effectLst>
                <a:outerShdw blurRad="38100" dist="38100" dir="2700000" algn="tl">
                  <a:srgbClr val="C0C0C0"/>
                </a:outerShdw>
              </a:effectLst>
            </a:endParaRPr>
          </a:p>
        </p:txBody>
      </p:sp>
      <p:sp>
        <p:nvSpPr>
          <p:cNvPr id="18434" name="Tijdelijke aanduiding voor inhoud 2"/>
          <p:cNvSpPr>
            <a:spLocks noGrp="1"/>
          </p:cNvSpPr>
          <p:nvPr>
            <p:ph sz="half" idx="1"/>
          </p:nvPr>
        </p:nvSpPr>
        <p:spPr>
          <a:xfrm>
            <a:off x="1295400" y="1825625"/>
            <a:ext cx="7778262" cy="4117975"/>
          </a:xfrm>
        </p:spPr>
        <p:txBody>
          <a:bodyPr>
            <a:normAutofit/>
          </a:bodyPr>
          <a:lstStyle/>
          <a:p>
            <a:pPr>
              <a:buClr>
                <a:srgbClr val="A85229"/>
              </a:buClr>
            </a:pPr>
            <a:endParaRPr lang="nl-NL" dirty="0"/>
          </a:p>
          <a:p>
            <a:pPr>
              <a:buClr>
                <a:srgbClr val="A85229"/>
              </a:buClr>
            </a:pPr>
            <a:endParaRPr lang="nl-NL" dirty="0"/>
          </a:p>
          <a:p>
            <a:pPr>
              <a:buClr>
                <a:srgbClr val="A85229"/>
              </a:buClr>
            </a:pPr>
            <a:endParaRPr lang="nl-NL" dirty="0"/>
          </a:p>
          <a:p>
            <a:pPr marL="44450" indent="0">
              <a:buClr>
                <a:srgbClr val="A85229"/>
              </a:buClr>
              <a:buNone/>
            </a:pPr>
            <a:r>
              <a:rPr lang="nl-NL" dirty="0"/>
              <a:t>	</a:t>
            </a:r>
            <a:r>
              <a:rPr lang="nl-NL" dirty="0" err="1"/>
              <a:t>Web-applicatie</a:t>
            </a:r>
            <a:r>
              <a:rPr lang="nl-NL" dirty="0"/>
              <a:t>:</a:t>
            </a:r>
          </a:p>
          <a:p>
            <a:pPr marL="44450" indent="0">
              <a:buClr>
                <a:srgbClr val="A85229"/>
              </a:buClr>
              <a:buNone/>
            </a:pPr>
            <a:r>
              <a:rPr lang="nl-NL" dirty="0"/>
              <a:t>		- Registreren/inloggen</a:t>
            </a:r>
          </a:p>
          <a:p>
            <a:pPr marL="44450" indent="0">
              <a:buClr>
                <a:srgbClr val="A85229"/>
              </a:buClr>
              <a:buNone/>
            </a:pPr>
            <a:r>
              <a:rPr lang="nl-NL" dirty="0"/>
              <a:t>		- Via device </a:t>
            </a:r>
            <a:r>
              <a:rPr lang="nl-NL" dirty="0" err="1"/>
              <a:t>id</a:t>
            </a:r>
            <a:r>
              <a:rPr lang="nl-NL" dirty="0"/>
              <a:t> (UID)</a:t>
            </a:r>
          </a:p>
          <a:p>
            <a:pPr marL="44450" indent="0">
              <a:buClr>
                <a:srgbClr val="A85229"/>
              </a:buClr>
              <a:buNone/>
            </a:pPr>
            <a:r>
              <a:rPr lang="nl-NL" dirty="0"/>
              <a:t>		- Data gevisualiseerd </a:t>
            </a: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287" t="44305"/>
          <a:stretch/>
        </p:blipFill>
        <p:spPr>
          <a:xfrm>
            <a:off x="7018112" y="1825625"/>
            <a:ext cx="4111100" cy="4064276"/>
          </a:xfrm>
          <a:prstGeom prst="rect">
            <a:avLst/>
          </a:prstGeom>
        </p:spPr>
      </p:pic>
    </p:spTree>
    <p:extLst>
      <p:ext uri="{BB962C8B-B14F-4D97-AF65-F5344CB8AC3E}">
        <p14:creationId xmlns:p14="http://schemas.microsoft.com/office/powerpoint/2010/main" val="203736824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4800" cap="none" dirty="0">
                <a:effectLst>
                  <a:outerShdw blurRad="38100" dist="38100" dir="2700000" algn="tl">
                    <a:srgbClr val="C0C0C0"/>
                  </a:outerShdw>
                </a:effectLst>
              </a:rPr>
              <a:t>	</a:t>
            </a:r>
          </a:p>
        </p:txBody>
      </p:sp>
      <p:pic>
        <p:nvPicPr>
          <p:cNvPr id="4" name="Afbeelding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8908" y="163285"/>
            <a:ext cx="7412664" cy="6014792"/>
          </a:xfrm>
          <a:prstGeom prst="rect">
            <a:avLst/>
          </a:prstGeom>
        </p:spPr>
      </p:pic>
      <p:pic>
        <p:nvPicPr>
          <p:cNvPr id="2050" name="Picture 2" descr="http://www.talentenfabriek.be/portals/talentenfabriek/AP_basis_q_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1397977" y="3275684"/>
            <a:ext cx="3050931" cy="461665"/>
          </a:xfrm>
          <a:prstGeom prst="rect">
            <a:avLst/>
          </a:prstGeom>
          <a:noFill/>
        </p:spPr>
        <p:txBody>
          <a:bodyPr wrap="square" rtlCol="0">
            <a:spAutoFit/>
          </a:bodyPr>
          <a:lstStyle/>
          <a:p>
            <a:r>
              <a:rPr lang="en-US" sz="2400" dirty="0" err="1">
                <a:latin typeface="+mn-lt"/>
              </a:rPr>
              <a:t>Volledig</a:t>
            </a:r>
            <a:r>
              <a:rPr lang="en-US" sz="2400" dirty="0">
                <a:latin typeface="+mn-lt"/>
              </a:rPr>
              <a:t> schema:</a:t>
            </a:r>
            <a:endParaRPr lang="nl-BE" sz="2400" dirty="0">
              <a:latin typeface="+mn-lt"/>
            </a:endParaRPr>
          </a:p>
        </p:txBody>
      </p:sp>
    </p:spTree>
    <p:extLst>
      <p:ext uri="{BB962C8B-B14F-4D97-AF65-F5344CB8AC3E}">
        <p14:creationId xmlns:p14="http://schemas.microsoft.com/office/powerpoint/2010/main" val="307141019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95400" y="381000"/>
            <a:ext cx="10896600" cy="1143000"/>
          </a:xfrm>
        </p:spPr>
        <p:txBody>
          <a:bodyPr>
            <a:normAutofit/>
          </a:bodyPr>
          <a:lstStyle/>
          <a:p>
            <a:r>
              <a:rPr lang="nl-NL" sz="4800" cap="none" dirty="0">
                <a:effectLst>
                  <a:outerShdw blurRad="38100" dist="38100" dir="2700000" algn="tl">
                    <a:srgbClr val="C0C0C0"/>
                  </a:outerShdw>
                </a:effectLst>
              </a:rPr>
              <a:t>Hardware	                     </a:t>
            </a:r>
            <a:r>
              <a:rPr lang="nl-NL" sz="2800" cap="none" dirty="0">
                <a:effectLst>
                  <a:outerShdw blurRad="38100" dist="38100" dir="2700000" algn="tl">
                    <a:srgbClr val="C0C0C0"/>
                  </a:outerShdw>
                </a:effectLst>
              </a:rPr>
              <a:t>	Evolutie	</a:t>
            </a:r>
            <a:r>
              <a:rPr lang="nl-NL" sz="4800" cap="none" dirty="0">
                <a:effectLst>
                  <a:outerShdw blurRad="38100" dist="38100" dir="2700000" algn="tl">
                    <a:srgbClr val="C0C0C0"/>
                  </a:outerShdw>
                </a:effectLst>
              </a:rPr>
              <a:t>	</a:t>
            </a:r>
          </a:p>
        </p:txBody>
      </p:sp>
      <p:sp>
        <p:nvSpPr>
          <p:cNvPr id="18434" name="Tijdelijke aanduiding voor inhoud 2"/>
          <p:cNvSpPr>
            <a:spLocks noGrp="1"/>
          </p:cNvSpPr>
          <p:nvPr>
            <p:ph sz="half" idx="1"/>
          </p:nvPr>
        </p:nvSpPr>
        <p:spPr>
          <a:xfrm>
            <a:off x="1295400" y="1825625"/>
            <a:ext cx="7954108" cy="4117975"/>
          </a:xfrm>
        </p:spPr>
        <p:txBody>
          <a:bodyPr>
            <a:normAutofit/>
          </a:bodyPr>
          <a:lstStyle/>
          <a:p>
            <a:pPr>
              <a:buClr>
                <a:srgbClr val="A85229"/>
              </a:buClr>
            </a:pPr>
            <a:r>
              <a:rPr lang="nl-NL" dirty="0"/>
              <a:t>Aanvankelijk: </a:t>
            </a:r>
            <a:r>
              <a:rPr lang="nl-NL" dirty="0" err="1"/>
              <a:t>Arduino</a:t>
            </a:r>
            <a:r>
              <a:rPr lang="nl-NL" dirty="0"/>
              <a:t> </a:t>
            </a:r>
            <a:r>
              <a:rPr lang="nl-NL" dirty="0" err="1"/>
              <a:t>Uno</a:t>
            </a:r>
            <a:endParaRPr lang="nl-NL" dirty="0"/>
          </a:p>
          <a:p>
            <a:pPr lvl="1">
              <a:buClr>
                <a:srgbClr val="A85229"/>
              </a:buClr>
            </a:pPr>
            <a:r>
              <a:rPr lang="nl-NL" dirty="0"/>
              <a:t>Dummy data</a:t>
            </a:r>
          </a:p>
          <a:p>
            <a:pPr>
              <a:buClr>
                <a:srgbClr val="A85229"/>
              </a:buClr>
            </a:pPr>
            <a:r>
              <a:rPr lang="nl-NL" dirty="0"/>
              <a:t>Tussenoplossing: Giant </a:t>
            </a:r>
            <a:r>
              <a:rPr lang="nl-NL" dirty="0" err="1"/>
              <a:t>Gecko</a:t>
            </a:r>
            <a:endParaRPr lang="nl-NL" dirty="0"/>
          </a:p>
          <a:p>
            <a:pPr lvl="1">
              <a:buClr>
                <a:srgbClr val="A85229"/>
              </a:buClr>
            </a:pPr>
            <a:r>
              <a:rPr lang="nl-NL" dirty="0"/>
              <a:t>DASH7 module </a:t>
            </a:r>
          </a:p>
          <a:p>
            <a:pPr>
              <a:buClr>
                <a:srgbClr val="A85229"/>
              </a:buClr>
            </a:pPr>
            <a:r>
              <a:rPr lang="nl-NL" dirty="0"/>
              <a:t>Uiteindelijk: OCTA Gateway</a:t>
            </a:r>
          </a:p>
        </p:txBody>
      </p:sp>
      <p:pic>
        <p:nvPicPr>
          <p:cNvPr id="5" name="Picture 2" descr="http://www.talentenfabriek.be/portals/talentenfabriek/AP_basis_q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70"/>
          <a:stretch/>
        </p:blipFill>
        <p:spPr bwMode="auto">
          <a:xfrm>
            <a:off x="0" y="6412364"/>
            <a:ext cx="1397977" cy="445636"/>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611" y="4122081"/>
            <a:ext cx="10475948" cy="2123144"/>
          </a:xfrm>
          <a:prstGeom prst="rect">
            <a:avLst/>
          </a:prstGeom>
        </p:spPr>
      </p:pic>
      <p:pic>
        <p:nvPicPr>
          <p:cNvPr id="3" name="Afbeelding 2"/>
          <p:cNvPicPr>
            <a:picLocks noChangeAspect="1"/>
          </p:cNvPicPr>
          <p:nvPr/>
        </p:nvPicPr>
        <p:blipFill>
          <a:blip r:embed="rId5"/>
          <a:stretch>
            <a:fillRect/>
          </a:stretch>
        </p:blipFill>
        <p:spPr>
          <a:xfrm>
            <a:off x="6743700" y="1524000"/>
            <a:ext cx="3159888" cy="2296456"/>
          </a:xfrm>
          <a:prstGeom prst="rect">
            <a:avLst/>
          </a:prstGeom>
        </p:spPr>
      </p:pic>
    </p:spTree>
    <p:extLst>
      <p:ext uri="{BB962C8B-B14F-4D97-AF65-F5344CB8AC3E}">
        <p14:creationId xmlns:p14="http://schemas.microsoft.com/office/powerpoint/2010/main" val="448847370"/>
      </p:ext>
    </p:extLst>
  </p:cSld>
  <p:clrMapOvr>
    <a:masterClrMapping/>
  </p:clrMapOvr>
  <p:transition spd="med">
    <p:fade/>
  </p:transition>
</p:sld>
</file>

<file path=ppt/theme/theme1.xml><?xml version="1.0" encoding="utf-8"?>
<a:theme xmlns:a="http://schemas.openxmlformats.org/drawingml/2006/main" name="Ppt0000025">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9C20C-9478-46CA-9B92-539499A753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Bedrijfspresentatie met rode lijn (breedbeeld)</Template>
  <TotalTime>0</TotalTime>
  <Words>1086</Words>
  <Application>Microsoft Office PowerPoint</Application>
  <PresentationFormat>Breedbeeld</PresentationFormat>
  <Paragraphs>114</Paragraphs>
  <Slides>17</Slides>
  <Notes>17</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17</vt:i4>
      </vt:variant>
    </vt:vector>
  </HeadingPairs>
  <TitlesOfParts>
    <vt:vector size="20" baseType="lpstr">
      <vt:lpstr>Arial</vt:lpstr>
      <vt:lpstr>Cambria</vt:lpstr>
      <vt:lpstr>Ppt0000025</vt:lpstr>
      <vt:lpstr>Controle-applicatie voor OCTA-Connect</vt:lpstr>
      <vt:lpstr>Situering</vt:lpstr>
      <vt:lpstr>Controle-applicatie        Concept</vt:lpstr>
      <vt:lpstr>Controle-applicatie   Desktop-app</vt:lpstr>
      <vt:lpstr>Controle-applicatie   Backend</vt:lpstr>
      <vt:lpstr>Controle-applicatie   Database</vt:lpstr>
      <vt:lpstr>Controle-applicatie   Front-end</vt:lpstr>
      <vt:lpstr> </vt:lpstr>
      <vt:lpstr>Hardware                       Evolutie  </vt:lpstr>
      <vt:lpstr>Desktop applicatie  </vt:lpstr>
      <vt:lpstr>Web-applicatie</vt:lpstr>
      <vt:lpstr>Web-applicatie</vt:lpstr>
      <vt:lpstr>Web-applicatie</vt:lpstr>
      <vt:lpstr>Web-applicatie</vt:lpstr>
      <vt:lpstr>Web-applicatie</vt:lpstr>
      <vt:lpstr>Resultaat                       Demo  </vt:lpstr>
      <vt:lpstr>Uitbreidingen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2016-06-20T03:21:48Z</dcterms:created>
  <dcterms:modified xsi:type="dcterms:W3CDTF">2016-06-22T07:41:10Z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